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6858000" cx="12192000"/>
  <p:notesSz cx="6858000" cy="1857375"/>
  <p:embeddedFontLst>
    <p:embeddedFont>
      <p:font typeface="Comfortaa SemiBold"/>
      <p:regular r:id="rId83"/>
      <p:bold r:id="rId84"/>
    </p:embeddedFont>
    <p:embeddedFont>
      <p:font typeface="IBM Plex Mono SemiBold"/>
      <p:regular r:id="rId85"/>
      <p:bold r:id="rId86"/>
      <p:italic r:id="rId87"/>
      <p:boldItalic r:id="rId88"/>
    </p:embeddedFont>
    <p:embeddedFont>
      <p:font typeface="IBM Plex Mono"/>
      <p:regular r:id="rId89"/>
      <p:bold r:id="rId90"/>
      <p:italic r:id="rId91"/>
      <p:boldItalic r:id="rId92"/>
    </p:embeddedFont>
    <p:embeddedFont>
      <p:font typeface="Comfortaa"/>
      <p:regular r:id="rId93"/>
      <p:bold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ComfortaaSemiBold-bold.fntdata"/><Relationship Id="rId83" Type="http://schemas.openxmlformats.org/officeDocument/2006/relationships/font" Target="fonts/ComfortaaSemiBold-regular.fntdata"/><Relationship Id="rId42" Type="http://schemas.openxmlformats.org/officeDocument/2006/relationships/slide" Target="slides/slide37.xml"/><Relationship Id="rId86" Type="http://schemas.openxmlformats.org/officeDocument/2006/relationships/font" Target="fonts/IBMPlexMonoSemiBold-bold.fntdata"/><Relationship Id="rId41" Type="http://schemas.openxmlformats.org/officeDocument/2006/relationships/slide" Target="slides/slide36.xml"/><Relationship Id="rId85" Type="http://schemas.openxmlformats.org/officeDocument/2006/relationships/font" Target="fonts/IBMPlexMonoSemiBold-regular.fntdata"/><Relationship Id="rId44" Type="http://schemas.openxmlformats.org/officeDocument/2006/relationships/slide" Target="slides/slide39.xml"/><Relationship Id="rId88" Type="http://schemas.openxmlformats.org/officeDocument/2006/relationships/font" Target="fonts/IBMPlexMonoSemiBold-boldItalic.fntdata"/><Relationship Id="rId43" Type="http://schemas.openxmlformats.org/officeDocument/2006/relationships/slide" Target="slides/slide38.xml"/><Relationship Id="rId87" Type="http://schemas.openxmlformats.org/officeDocument/2006/relationships/font" Target="fonts/IBMPlexMonoSemi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IBMPlexMono-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schemas.openxmlformats.org/officeDocument/2006/relationships/font" Target="fonts/Comfortaa-bold.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IBMPlexMono-italic.fntdata"/><Relationship Id="rId90" Type="http://schemas.openxmlformats.org/officeDocument/2006/relationships/font" Target="fonts/IBMPlexMono-bold.fntdata"/><Relationship Id="rId93" Type="http://schemas.openxmlformats.org/officeDocument/2006/relationships/font" Target="fonts/Comfortaa-regular.fntdata"/><Relationship Id="rId92" Type="http://schemas.openxmlformats.org/officeDocument/2006/relationships/font" Target="fonts/IBMPlexMon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88d913e50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188d913e50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88d913e502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188d913e502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88d913e502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88d913e502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88d913e502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188d913e502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88d913e502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188d913e502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88d913e502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188d913e502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88d913e502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88d913e502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88d913e502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188d913e502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88d913e502_0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88d913e502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88d913e502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188d913e502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88d913e502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188d913e502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88d913e502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188d913e502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88d913e502_0_2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188d913e502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88d913e502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188d913e502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88d913e502_0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188d913e502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88d913e502_0_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88d913e502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88d913e502_0_3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188d913e502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88d913e502_0_3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188d913e502_0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88d913e502_0_2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88d913e502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88d913e502_0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188d913e502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88d913e502_0_2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188d913e502_0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88d913e502_0_3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188d913e502_0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88d913e502_0_3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188d913e502_0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8666cc9e3e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18666cc9e3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88d913e502_0_3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188d913e502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88d913e502_0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188d913e502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8a5a5d752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18a5a5d752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8a5a5d7523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18a5a5d7523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38" name="Google Shape;53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88d913e502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g188d913e502_0_3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47" name="Google Shape;547;g188d913e502_0_3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8666cc9e3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18666cc9e3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8666cc9e3e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18666cc9e3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45" name="Google Shape;14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Comfortaa SemiBold"/>
              <a:buNone/>
              <a:defRPr i="0" sz="4800" u="none" cap="none" strike="noStrike">
                <a:solidFill>
                  <a:srgbClr val="005493"/>
                </a:solidFill>
                <a:latin typeface="Comfortaa SemiBold"/>
                <a:ea typeface="Comfortaa SemiBold"/>
                <a:cs typeface="Comfortaa SemiBold"/>
                <a:sym typeface="Comfortaa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hyperlink" Target="https://github.com/AggroMonk/IBM_Data_Science.gi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5" Type="http://schemas.openxmlformats.org/officeDocument/2006/relationships/image" Target="../media/image38.png"/><Relationship Id="rId6" Type="http://schemas.openxmlformats.org/officeDocument/2006/relationships/image" Target="../media/image45.png"/><Relationship Id="rId7" Type="http://schemas.openxmlformats.org/officeDocument/2006/relationships/hyperlink" Target="https://github.com/AggroMonk/IBM_Data_Science.g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3.png"/><Relationship Id="rId5" Type="http://schemas.openxmlformats.org/officeDocument/2006/relationships/hyperlink" Target="https://github.com/AggroMonk/IBM_Data_Science.gi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hyperlink" Target="https://en.wikipedia.org/wiki/List_of_Cape_Canaveral_and_Merritt_Island_launch_sites?utm_medium=Exinfluencer&amp;utm_source=Exinfluencer&amp;utm_content=000026UJ&amp;utm_term=10006555&amp;utm_id=NA-SkillsNetwork-Channel-SkillsNetworkCoursesIBMDS0321ENSkillsNetwork26802033-2022-01-01" TargetMode="External"/><Relationship Id="rId5" Type="http://schemas.openxmlformats.org/officeDocument/2006/relationships/image" Target="../media/image37.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43.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44.png"/><Relationship Id="rId7"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54.png"/><Relationship Id="rId5"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hyperlink" Target="https://github.com/AggroMonk/IBM_Data_Science.g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53.png"/><Relationship Id="rId5"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hyperlink" Target="https://github.com/AggroMonk/IBM_Data_Science.gi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57.png"/><Relationship Id="rId5"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65.png"/><Relationship Id="rId5" Type="http://schemas.openxmlformats.org/officeDocument/2006/relationships/image" Target="../media/image59.png"/><Relationship Id="rId6"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58.png"/><Relationship Id="rId5" Type="http://schemas.openxmlformats.org/officeDocument/2006/relationships/hyperlink" Target="https://github.com/AggroMonk/IBM_Data_Science.gi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62.png"/><Relationship Id="rId5" Type="http://schemas.openxmlformats.org/officeDocument/2006/relationships/hyperlink" Target="https://github.com/AggroMonk/IBM_Data_Science.g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60.png"/><Relationship Id="rId5"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74.png"/><Relationship Id="rId5" Type="http://schemas.openxmlformats.org/officeDocument/2006/relationships/image" Target="../media/image63.png"/><Relationship Id="rId6" Type="http://schemas.openxmlformats.org/officeDocument/2006/relationships/image" Target="../media/image94.png"/><Relationship Id="rId7" Type="http://schemas.openxmlformats.org/officeDocument/2006/relationships/image" Target="../media/image67.png"/><Relationship Id="rId8" Type="http://schemas.openxmlformats.org/officeDocument/2006/relationships/hyperlink" Target="https://github.com/AggroMonk/IBM_Data_Science.gi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68.png"/><Relationship Id="rId5" Type="http://schemas.openxmlformats.org/officeDocument/2006/relationships/image" Target="../media/image75.png"/><Relationship Id="rId6" Type="http://schemas.openxmlformats.org/officeDocument/2006/relationships/image" Target="../media/image66.png"/><Relationship Id="rId7"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72.png"/><Relationship Id="rId9" Type="http://schemas.openxmlformats.org/officeDocument/2006/relationships/image" Target="../media/image82.png"/><Relationship Id="rId5" Type="http://schemas.openxmlformats.org/officeDocument/2006/relationships/image" Target="../media/image70.png"/><Relationship Id="rId6" Type="http://schemas.openxmlformats.org/officeDocument/2006/relationships/image" Target="../media/image73.png"/><Relationship Id="rId7" Type="http://schemas.openxmlformats.org/officeDocument/2006/relationships/image" Target="../media/image87.png"/><Relationship Id="rId8"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8.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9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0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hyperlink" Target="http://www.spacex.com" TargetMode="External"/><Relationship Id="rId5" Type="http://schemas.openxmlformats.org/officeDocument/2006/relationships/hyperlink" Target="https://en.wikipedia.org/wiki/Main_Page" TargetMode="External"/><Relationship Id="rId6" Type="http://schemas.openxmlformats.org/officeDocument/2006/relationships/hyperlink" Target="https://github.com/AggroMonk/IBM_Data_Science.gi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0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github.com/AggroMonk/IBM_Data_Science.gi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9822" y="5428650"/>
            <a:ext cx="8999400" cy="84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2"/>
                </a:solidFill>
              </a:rPr>
              <a:t>Compiled by </a:t>
            </a:r>
            <a:r>
              <a:rPr lang="en-US" sz="1800">
                <a:solidFill>
                  <a:schemeClr val="lt2"/>
                </a:solidFill>
              </a:rPr>
              <a:t>Jaco Karstens</a:t>
            </a:r>
            <a:r>
              <a:rPr lang="en-US"/>
              <a:t>	</a:t>
            </a:r>
            <a:endParaRPr/>
          </a:p>
          <a:p>
            <a:pPr indent="0" lvl="0" marL="0" marR="0" rtl="0" algn="l">
              <a:spcBef>
                <a:spcPts val="0"/>
              </a:spcBef>
              <a:spcAft>
                <a:spcPts val="0"/>
              </a:spcAft>
              <a:buNone/>
            </a:pPr>
            <a:r>
              <a:t/>
            </a:r>
            <a:endParaRPr sz="1300">
              <a:solidFill>
                <a:schemeClr val="lt2"/>
              </a:solidFill>
            </a:endParaRPr>
          </a:p>
          <a:p>
            <a:pPr indent="0" lvl="0" marL="0" marR="0" rtl="0" algn="l">
              <a:spcBef>
                <a:spcPts val="0"/>
              </a:spcBef>
              <a:spcAft>
                <a:spcPts val="0"/>
              </a:spcAft>
              <a:buNone/>
            </a:pPr>
            <a:r>
              <a:rPr lang="en-US" sz="1300">
                <a:solidFill>
                  <a:schemeClr val="lt2"/>
                </a:solidFill>
              </a:rPr>
              <a:t>on the</a:t>
            </a:r>
            <a:r>
              <a:rPr lang="en-US" sz="1800">
                <a:solidFill>
                  <a:schemeClr val="lt2"/>
                </a:solidFill>
              </a:rPr>
              <a:t> </a:t>
            </a:r>
            <a:r>
              <a:rPr lang="en-US" sz="1600">
                <a:solidFill>
                  <a:schemeClr val="lt2"/>
                </a:solidFill>
              </a:rPr>
              <a:t>9th of November 2022</a:t>
            </a:r>
            <a:endParaRPr sz="1600">
              <a:solidFill>
                <a:schemeClr val="lt2"/>
              </a:solidFill>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 name="Google Shape;155;p24"/>
          <p:cNvSpPr txBox="1"/>
          <p:nvPr>
            <p:ph idx="1" type="body"/>
          </p:nvPr>
        </p:nvSpPr>
        <p:spPr>
          <a:xfrm>
            <a:off x="770011" y="167437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i="0" lang="en-US" sz="1200" u="none" cap="none" strike="noStrike">
                <a:solidFill>
                  <a:schemeClr val="dk1"/>
                </a:solidFill>
                <a:latin typeface="Comfortaa SemiBold"/>
                <a:ea typeface="Comfortaa SemiBold"/>
                <a:cs typeface="Comfortaa SemiBold"/>
                <a:sym typeface="Comfortaa SemiBold"/>
              </a:rPr>
              <a:t>Descri</a:t>
            </a:r>
            <a:r>
              <a:rPr lang="en-US" sz="1200">
                <a:solidFill>
                  <a:schemeClr val="dk1"/>
                </a:solidFill>
                <a:latin typeface="Comfortaa SemiBold"/>
                <a:ea typeface="Comfortaa SemiBold"/>
                <a:cs typeface="Comfortaa SemiBold"/>
                <a:sym typeface="Comfortaa SemiBold"/>
              </a:rPr>
              <a:t>ption of</a:t>
            </a:r>
            <a:r>
              <a:rPr i="0" lang="en-US" sz="1200" u="none" cap="none" strike="noStrike">
                <a:solidFill>
                  <a:schemeClr val="dk1"/>
                </a:solidFill>
                <a:latin typeface="Comfortaa SemiBold"/>
                <a:ea typeface="Comfortaa SemiBold"/>
                <a:cs typeface="Comfortaa SemiBold"/>
                <a:sym typeface="Comfortaa SemiBold"/>
              </a:rPr>
              <a:t> how data sets were collected</a:t>
            </a:r>
            <a:r>
              <a:rPr lang="en-US" sz="1200">
                <a:solidFill>
                  <a:schemeClr val="dk1"/>
                </a:solidFill>
                <a:latin typeface="Comfortaa SemiBold"/>
                <a:ea typeface="Comfortaa SemiBold"/>
                <a:cs typeface="Comfortaa SemiBold"/>
                <a:sym typeface="Comfortaa SemiBold"/>
              </a:rPr>
              <a:t> to be used in the project.</a:t>
            </a:r>
            <a:endParaRPr sz="1200">
              <a:solidFill>
                <a:schemeClr val="dk1"/>
              </a:solidFill>
              <a:latin typeface="Comfortaa SemiBold"/>
              <a:ea typeface="Comfortaa SemiBold"/>
              <a:cs typeface="Comfortaa SemiBold"/>
              <a:sym typeface="Comfortaa SemiBold"/>
            </a:endParaRPr>
          </a:p>
          <a:p>
            <a:pPr indent="0" lvl="0" marL="0" marR="0" rtl="0" algn="l">
              <a:lnSpc>
                <a:spcPct val="150000"/>
              </a:lnSpc>
              <a:spcBef>
                <a:spcPts val="0"/>
              </a:spcBef>
              <a:spcAft>
                <a:spcPts val="0"/>
              </a:spcAft>
              <a:buNone/>
            </a:pPr>
            <a:r>
              <a:t/>
            </a:r>
            <a:endParaRPr sz="1200">
              <a:solidFill>
                <a:schemeClr val="dk1"/>
              </a:solidFill>
              <a:latin typeface="Comfortaa SemiBold"/>
              <a:ea typeface="Comfortaa SemiBold"/>
              <a:cs typeface="Comfortaa SemiBold"/>
              <a:sym typeface="Comfortaa SemiBold"/>
            </a:endParaRPr>
          </a:p>
          <a:p>
            <a:pPr indent="0" lvl="0" marL="0" marR="0" rtl="0" algn="l">
              <a:lnSpc>
                <a:spcPct val="200000"/>
              </a:lnSpc>
              <a:spcBef>
                <a:spcPts val="0"/>
              </a:spcBef>
              <a:spcAft>
                <a:spcPts val="0"/>
              </a:spcAft>
              <a:buNone/>
            </a:pPr>
            <a:r>
              <a:rPr lang="en-US" sz="1500">
                <a:solidFill>
                  <a:schemeClr val="dk1"/>
                </a:solidFill>
                <a:latin typeface="Comfortaa SemiBold"/>
                <a:ea typeface="Comfortaa SemiBold"/>
                <a:cs typeface="Comfortaa SemiBold"/>
                <a:sym typeface="Comfortaa SemiBold"/>
              </a:rPr>
              <a:t>The Data we needed was historic data from </a:t>
            </a:r>
            <a:r>
              <a:rPr lang="en-US" sz="1500">
                <a:solidFill>
                  <a:schemeClr val="dk1"/>
                </a:solidFill>
                <a:latin typeface="Comfortaa SemiBold"/>
                <a:ea typeface="Comfortaa SemiBold"/>
                <a:cs typeface="Comfortaa SemiBold"/>
                <a:sym typeface="Comfortaa SemiBold"/>
              </a:rPr>
              <a:t>Space Exploration Technologies Corp (SpaceX) </a:t>
            </a:r>
            <a:endParaRPr sz="1500">
              <a:solidFill>
                <a:schemeClr val="dk1"/>
              </a:solidFill>
              <a:latin typeface="Comfortaa SemiBold"/>
              <a:ea typeface="Comfortaa SemiBold"/>
              <a:cs typeface="Comfortaa SemiBold"/>
              <a:sym typeface="Comfortaa SemiBold"/>
            </a:endParaRPr>
          </a:p>
          <a:p>
            <a:pPr indent="0" lvl="0" marL="0" rtl="0" algn="l">
              <a:lnSpc>
                <a:spcPct val="200000"/>
              </a:lnSpc>
              <a:spcBef>
                <a:spcPts val="0"/>
              </a:spcBef>
              <a:spcAft>
                <a:spcPts val="0"/>
              </a:spcAft>
              <a:buNone/>
            </a:pPr>
            <a:r>
              <a:rPr lang="en-US" sz="1500">
                <a:solidFill>
                  <a:schemeClr val="dk1"/>
                </a:solidFill>
                <a:latin typeface="Comfortaa SemiBold"/>
                <a:ea typeface="Comfortaa SemiBold"/>
                <a:cs typeface="Comfortaa SemiBold"/>
                <a:sym typeface="Comfortaa SemiBold"/>
              </a:rPr>
              <a:t>We collected the data and made sure the data was in the correct format from the SpaceX API. </a:t>
            </a:r>
            <a:endParaRPr sz="1500">
              <a:solidFill>
                <a:schemeClr val="dk1"/>
              </a:solidFill>
              <a:latin typeface="Comfortaa SemiBold"/>
              <a:ea typeface="Comfortaa SemiBold"/>
              <a:cs typeface="Comfortaa SemiBold"/>
              <a:sym typeface="Comfortaa SemiBold"/>
            </a:endParaRPr>
          </a:p>
          <a:p>
            <a:pPr indent="0" lvl="0" marL="0" rtl="0" algn="l">
              <a:lnSpc>
                <a:spcPct val="200000"/>
              </a:lnSpc>
              <a:spcBef>
                <a:spcPts val="0"/>
              </a:spcBef>
              <a:spcAft>
                <a:spcPts val="0"/>
              </a:spcAft>
              <a:buNone/>
            </a:pPr>
            <a:r>
              <a:rPr lang="en-US" sz="1500">
                <a:solidFill>
                  <a:schemeClr val="dk1"/>
                </a:solidFill>
                <a:latin typeface="Comfortaa SemiBold"/>
                <a:ea typeface="Comfortaa SemiBold"/>
                <a:cs typeface="Comfortaa SemiBold"/>
                <a:sym typeface="Comfortaa SemiBold"/>
              </a:rPr>
              <a:t>We made a get request to the SpaceX API. Afterwards we did  some basic data wrangling and </a:t>
            </a:r>
            <a:r>
              <a:rPr lang="en-US" sz="1500">
                <a:solidFill>
                  <a:schemeClr val="dk1"/>
                </a:solidFill>
                <a:latin typeface="Comfortaa SemiBold"/>
                <a:ea typeface="Comfortaa SemiBold"/>
                <a:cs typeface="Comfortaa SemiBold"/>
                <a:sym typeface="Comfortaa SemiBold"/>
              </a:rPr>
              <a:t>formatting</a:t>
            </a:r>
            <a:r>
              <a:rPr lang="en-US" sz="1500">
                <a:solidFill>
                  <a:schemeClr val="dk1"/>
                </a:solidFill>
                <a:latin typeface="Comfortaa SemiBold"/>
                <a:ea typeface="Comfortaa SemiBold"/>
                <a:cs typeface="Comfortaa SemiBold"/>
                <a:sym typeface="Comfortaa SemiBold"/>
              </a:rPr>
              <a:t>.</a:t>
            </a:r>
            <a:endParaRPr sz="1500">
              <a:solidFill>
                <a:schemeClr val="dk1"/>
              </a:solidFill>
              <a:latin typeface="Comfortaa SemiBold"/>
              <a:ea typeface="Comfortaa SemiBold"/>
              <a:cs typeface="Comfortaa SemiBold"/>
              <a:sym typeface="Comfortaa SemiBold"/>
            </a:endParaRPr>
          </a:p>
          <a:p>
            <a:pPr indent="0" lvl="0" marL="0" marR="0" rtl="0" algn="l">
              <a:lnSpc>
                <a:spcPct val="150000"/>
              </a:lnSpc>
              <a:spcBef>
                <a:spcPts val="1400"/>
              </a:spcBef>
              <a:spcAft>
                <a:spcPts val="0"/>
              </a:spcAft>
              <a:buNone/>
            </a:pPr>
            <a:r>
              <a:rPr lang="en-US" sz="1200">
                <a:solidFill>
                  <a:schemeClr val="dk1"/>
                </a:solidFill>
                <a:latin typeface="Comfortaa SemiBold"/>
                <a:ea typeface="Comfortaa SemiBold"/>
                <a:cs typeface="Comfortaa SemiBold"/>
                <a:sym typeface="Comfortaa SemiBold"/>
              </a:rPr>
              <a:t>The </a:t>
            </a:r>
            <a:r>
              <a:rPr i="0" lang="en-US" sz="1200" u="none" cap="none" strike="noStrike">
                <a:solidFill>
                  <a:schemeClr val="dk1"/>
                </a:solidFill>
                <a:latin typeface="Comfortaa SemiBold"/>
                <a:ea typeface="Comfortaa SemiBold"/>
                <a:cs typeface="Comfortaa SemiBold"/>
                <a:sym typeface="Comfortaa SemiBold"/>
              </a:rPr>
              <a:t>data collection process </a:t>
            </a:r>
            <a:r>
              <a:rPr lang="en-US" sz="1200">
                <a:solidFill>
                  <a:schemeClr val="dk1"/>
                </a:solidFill>
                <a:latin typeface="Comfortaa SemiBold"/>
                <a:ea typeface="Comfortaa SemiBold"/>
                <a:cs typeface="Comfortaa SemiBold"/>
                <a:sym typeface="Comfortaa SemiBold"/>
              </a:rPr>
              <a:t>used in the project.</a:t>
            </a:r>
            <a:endParaRPr sz="1200">
              <a:solidFill>
                <a:schemeClr val="dk1"/>
              </a:solidFill>
              <a:latin typeface="Comfortaa SemiBold"/>
              <a:ea typeface="Comfortaa SemiBold"/>
              <a:cs typeface="Comfortaa SemiBold"/>
              <a:sym typeface="Comfortaa SemiBold"/>
            </a:endParaRPr>
          </a:p>
          <a:p>
            <a:pPr indent="0" lvl="0" marL="0" marR="0" rtl="0" algn="l">
              <a:lnSpc>
                <a:spcPct val="150000"/>
              </a:lnSpc>
              <a:spcBef>
                <a:spcPts val="1400"/>
              </a:spcBef>
              <a:spcAft>
                <a:spcPts val="0"/>
              </a:spcAft>
              <a:buNone/>
            </a:pPr>
            <a:r>
              <a:t/>
            </a:r>
            <a:endParaRPr sz="1200">
              <a:solidFill>
                <a:schemeClr val="dk1"/>
              </a:solidFill>
              <a:latin typeface="Comfortaa SemiBold"/>
              <a:ea typeface="Comfortaa SemiBold"/>
              <a:cs typeface="Comfortaa SemiBold"/>
              <a:sym typeface="Comfortaa SemiBold"/>
            </a:endParaRPr>
          </a:p>
          <a:p>
            <a:pPr indent="0" lvl="0" marL="0" rtl="0" algn="l">
              <a:lnSpc>
                <a:spcPct val="200000"/>
              </a:lnSpc>
              <a:spcBef>
                <a:spcPts val="0"/>
              </a:spcBef>
              <a:spcAft>
                <a:spcPts val="0"/>
              </a:spcAft>
              <a:buClr>
                <a:schemeClr val="dk1"/>
              </a:buClr>
              <a:buSzPts val="1100"/>
              <a:buFont typeface="Arial"/>
              <a:buNone/>
            </a:pPr>
            <a:r>
              <a:rPr lang="en-US" sz="1500">
                <a:solidFill>
                  <a:schemeClr val="dk1"/>
                </a:solidFill>
                <a:latin typeface="Comfortaa SemiBold"/>
                <a:ea typeface="Comfortaa SemiBold"/>
                <a:cs typeface="Comfortaa SemiBold"/>
                <a:sym typeface="Comfortaa SemiBold"/>
              </a:rPr>
              <a:t>We made a get request to the SpaceX API, Afterwards we did  some basic data wrangling and formatting.</a:t>
            </a:r>
            <a:endParaRPr b="0" i="0" sz="2800" u="none" cap="none" strike="noStrike">
              <a:solidFill>
                <a:schemeClr val="dk1"/>
              </a:solidFill>
              <a:latin typeface="Calibri"/>
              <a:ea typeface="Calibri"/>
              <a:cs typeface="Calibri"/>
              <a:sym typeface="Calibri"/>
            </a:endParaRPr>
          </a:p>
        </p:txBody>
      </p:sp>
      <p:sp>
        <p:nvSpPr>
          <p:cNvPr id="156" name="Google Shape;156;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Data Collection</a:t>
            </a:r>
            <a:endParaRPr sz="3000">
              <a:solidFill>
                <a:srgbClr val="0B49CB"/>
              </a:solidFill>
              <a:latin typeface="Comfortaa SemiBold"/>
              <a:ea typeface="Comfortaa SemiBold"/>
              <a:cs typeface="Comfortaa SemiBold"/>
              <a:sym typeface="Comfortaa SemiBold"/>
            </a:endParaRPr>
          </a:p>
        </p:txBody>
      </p:sp>
      <p:sp>
        <p:nvSpPr>
          <p:cNvPr id="157" name="Google Shape;157;p24"/>
          <p:cNvSpPr txBox="1"/>
          <p:nvPr/>
        </p:nvSpPr>
        <p:spPr>
          <a:xfrm>
            <a:off x="2760450" y="5751788"/>
            <a:ext cx="6092400" cy="949200"/>
          </a:xfrm>
          <a:prstGeom prst="rect">
            <a:avLst/>
          </a:prstGeom>
          <a:noFill/>
          <a:ln>
            <a:noFill/>
          </a:ln>
        </p:spPr>
        <p:txBody>
          <a:bodyPr anchorCtr="0" anchor="t" bIns="91425" lIns="91425" spcFirstLastPara="1" rIns="91425" wrap="square" tIns="91425">
            <a:spAutoFit/>
          </a:bodyPr>
          <a:lstStyle/>
          <a:p>
            <a:pPr indent="0" lvl="0" marL="139700" rtl="0" algn="ctr">
              <a:lnSpc>
                <a:spcPct val="120000"/>
              </a:lnSpc>
              <a:spcBef>
                <a:spcPts val="1400"/>
              </a:spcBef>
              <a:spcAft>
                <a:spcPts val="0"/>
              </a:spcAft>
              <a:buClr>
                <a:srgbClr val="0070C0"/>
              </a:buClr>
              <a:buSzPts val="8800"/>
              <a:buFont typeface="Arial"/>
              <a:buNone/>
            </a:pPr>
            <a:r>
              <a:rPr lang="en-US" sz="1000">
                <a:solidFill>
                  <a:srgbClr val="292929"/>
                </a:solidFill>
              </a:rPr>
              <a:t>All files and notebooks used are made available in the following link:</a:t>
            </a:r>
            <a:endParaRPr sz="1000">
              <a:solidFill>
                <a:srgbClr val="292929"/>
              </a:solidFill>
            </a:endParaRPr>
          </a:p>
          <a:p>
            <a:pPr indent="0" lvl="0" marL="139700" rtl="0" algn="ctr">
              <a:lnSpc>
                <a:spcPct val="120000"/>
              </a:lnSpc>
              <a:spcBef>
                <a:spcPts val="1400"/>
              </a:spcBef>
              <a:spcAft>
                <a:spcPts val="0"/>
              </a:spcAft>
              <a:buClr>
                <a:srgbClr val="0070C0"/>
              </a:buClr>
              <a:buSzPts val="8800"/>
              <a:buFont typeface="Arial"/>
              <a:buNone/>
            </a:pPr>
            <a:r>
              <a:rPr lang="en-US" sz="1000" u="sng">
                <a:solidFill>
                  <a:schemeClr val="hlink"/>
                </a:solidFill>
                <a:hlinkClick r:id="rId4"/>
              </a:rPr>
              <a:t>https://github.com/AggroMonk/IBM_Data_Science.git</a:t>
            </a:r>
            <a:r>
              <a:rPr lang="en-US" sz="1000">
                <a:solidFill>
                  <a:srgbClr val="292929"/>
                </a:solidFill>
              </a:rPr>
              <a:t> </a:t>
            </a:r>
            <a:endParaRPr sz="1000">
              <a:solidFill>
                <a:srgbClr val="292929"/>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 name="Google Shape;163;p25"/>
          <p:cNvSpPr txBox="1"/>
          <p:nvPr>
            <p:ph idx="1" type="body"/>
          </p:nvPr>
        </p:nvSpPr>
        <p:spPr>
          <a:xfrm>
            <a:off x="820775" y="1451150"/>
            <a:ext cx="10464900" cy="45750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lang="en-US" sz="1127">
                <a:solidFill>
                  <a:schemeClr val="dk1"/>
                </a:solidFill>
                <a:latin typeface="Comfortaa SemiBold"/>
                <a:ea typeface="Comfortaa SemiBold"/>
                <a:cs typeface="Comfortaa SemiBold"/>
                <a:sym typeface="Comfortaa SemiBold"/>
              </a:rPr>
              <a:t>Below are the some steps we implemented to import the Data:</a:t>
            </a:r>
            <a:endParaRPr sz="1127">
              <a:solidFill>
                <a:schemeClr val="dk1"/>
              </a:solidFill>
              <a:latin typeface="Comfortaa SemiBold"/>
              <a:ea typeface="Comfortaa SemiBold"/>
              <a:cs typeface="Comfortaa SemiBold"/>
              <a:sym typeface="Comfortaa SemiBold"/>
            </a:endParaRPr>
          </a:p>
          <a:p>
            <a:pPr indent="-293850" lvl="0" marL="457200" rtl="0" algn="l">
              <a:lnSpc>
                <a:spcPct val="150000"/>
              </a:lnSpc>
              <a:spcBef>
                <a:spcPts val="1100"/>
              </a:spcBef>
              <a:spcAft>
                <a:spcPts val="0"/>
              </a:spcAft>
              <a:buClr>
                <a:schemeClr val="dk1"/>
              </a:buClr>
              <a:buSzPts val="1028"/>
              <a:buFont typeface="Comfortaa SemiBold"/>
              <a:buAutoNum type="arabicPeriod"/>
            </a:pPr>
            <a:r>
              <a:rPr lang="en-US" sz="1027">
                <a:solidFill>
                  <a:schemeClr val="dk1"/>
                </a:solidFill>
                <a:latin typeface="Comfortaa SemiBold"/>
                <a:ea typeface="Comfortaa SemiBold"/>
                <a:cs typeface="Comfortaa SemiBold"/>
                <a:sym typeface="Comfortaa SemiBold"/>
              </a:rPr>
              <a:t>We defined a series of helper functions that will help us use the API to extract information using identification numbers in the launch data.</a:t>
            </a:r>
            <a:endParaRPr sz="1027">
              <a:solidFill>
                <a:schemeClr val="dk1"/>
              </a:solidFill>
              <a:latin typeface="Comfortaa SemiBold"/>
              <a:ea typeface="Comfortaa SemiBold"/>
              <a:cs typeface="Comfortaa SemiBold"/>
              <a:sym typeface="Comfortaa SemiBold"/>
            </a:endParaRPr>
          </a:p>
          <a:p>
            <a:pPr indent="0" lvl="0" marL="457200" rtl="0" algn="l">
              <a:lnSpc>
                <a:spcPct val="150000"/>
              </a:lnSpc>
              <a:spcBef>
                <a:spcPts val="110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457200" rtl="0" algn="l">
              <a:lnSpc>
                <a:spcPct val="150000"/>
              </a:lnSpc>
              <a:spcBef>
                <a:spcPts val="110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457200" rtl="0" algn="l">
              <a:lnSpc>
                <a:spcPct val="150000"/>
              </a:lnSpc>
              <a:spcBef>
                <a:spcPts val="110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457200" rtl="0" algn="l">
              <a:lnSpc>
                <a:spcPct val="150000"/>
              </a:lnSpc>
              <a:spcBef>
                <a:spcPts val="110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457200" rtl="0" algn="l">
              <a:lnSpc>
                <a:spcPct val="150000"/>
              </a:lnSpc>
              <a:spcBef>
                <a:spcPts val="110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050">
              <a:solidFill>
                <a:schemeClr val="dk1"/>
              </a:solidFill>
              <a:latin typeface="Comfortaa SemiBold"/>
              <a:ea typeface="Comfortaa SemiBold"/>
              <a:cs typeface="Comfortaa SemiBold"/>
              <a:sym typeface="Comfortaa SemiBold"/>
            </a:endParaRPr>
          </a:p>
          <a:p>
            <a:pPr indent="-295275" lvl="0" marL="457200" rtl="0" algn="l">
              <a:lnSpc>
                <a:spcPct val="150000"/>
              </a:lnSpc>
              <a:spcBef>
                <a:spcPts val="1100"/>
              </a:spcBef>
              <a:spcAft>
                <a:spcPts val="0"/>
              </a:spcAft>
              <a:buClr>
                <a:schemeClr val="dk1"/>
              </a:buClr>
              <a:buSzPts val="1050"/>
              <a:buFont typeface="Comfortaa SemiBold"/>
              <a:buAutoNum type="arabicPeriod"/>
            </a:pPr>
            <a:r>
              <a:rPr lang="en-US" sz="1050">
                <a:solidFill>
                  <a:schemeClr val="dk1"/>
                </a:solidFill>
                <a:latin typeface="Comfortaa SemiBold"/>
                <a:ea typeface="Comfortaa SemiBold"/>
                <a:cs typeface="Comfortaa SemiBold"/>
                <a:sym typeface="Comfortaa SemiBold"/>
              </a:rPr>
              <a:t>From the rocket column we would like to learn the booster name.</a:t>
            </a:r>
            <a:endParaRPr sz="2800">
              <a:solidFill>
                <a:schemeClr val="dk1"/>
              </a:solidFill>
              <a:latin typeface="Calibri"/>
              <a:ea typeface="Calibri"/>
              <a:cs typeface="Calibri"/>
              <a:sym typeface="Calibri"/>
            </a:endParaRPr>
          </a:p>
        </p:txBody>
      </p:sp>
      <p:sp>
        <p:nvSpPr>
          <p:cNvPr id="164" name="Google Shape;164;p2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Data Collection – SpaceX API</a:t>
            </a:r>
            <a:endParaRPr sz="400">
              <a:latin typeface="Comfortaa SemiBold"/>
              <a:ea typeface="Comfortaa SemiBold"/>
              <a:cs typeface="Comfortaa SemiBold"/>
              <a:sym typeface="Comfortaa SemiBold"/>
            </a:endParaRPr>
          </a:p>
        </p:txBody>
      </p:sp>
      <p:pic>
        <p:nvPicPr>
          <p:cNvPr id="165" name="Google Shape;165;p25"/>
          <p:cNvPicPr preferRelativeResize="0"/>
          <p:nvPr/>
        </p:nvPicPr>
        <p:blipFill rotWithShape="1">
          <a:blip r:embed="rId4">
            <a:alphaModFix/>
          </a:blip>
          <a:srcRect b="1854" l="0" r="477" t="0"/>
          <a:stretch/>
        </p:blipFill>
        <p:spPr>
          <a:xfrm>
            <a:off x="3181750" y="2327725"/>
            <a:ext cx="7985674" cy="1914850"/>
          </a:xfrm>
          <a:prstGeom prst="rect">
            <a:avLst/>
          </a:prstGeom>
          <a:noFill/>
          <a:ln cap="flat" cmpd="sng" w="19050">
            <a:solidFill>
              <a:srgbClr val="595959"/>
            </a:solidFill>
            <a:prstDash val="solid"/>
            <a:round/>
            <a:headEnd len="sm" w="sm" type="none"/>
            <a:tailEnd len="sm" w="sm" type="none"/>
          </a:ln>
        </p:spPr>
      </p:pic>
      <p:sp>
        <p:nvSpPr>
          <p:cNvPr id="166" name="Google Shape;166;p25"/>
          <p:cNvSpPr/>
          <p:nvPr/>
        </p:nvSpPr>
        <p:spPr>
          <a:xfrm flipH="1">
            <a:off x="1752225" y="2806850"/>
            <a:ext cx="548100" cy="1128600"/>
          </a:xfrm>
          <a:prstGeom prst="downArrow">
            <a:avLst>
              <a:gd fmla="val 50000" name="adj1"/>
              <a:gd fmla="val 50000" name="adj2"/>
            </a:avLst>
          </a:prstGeom>
          <a:gradFill>
            <a:gsLst>
              <a:gs pos="0">
                <a:srgbClr val="DFE9FB"/>
              </a:gs>
              <a:gs pos="100000">
                <a:srgbClr val="6E9BE7"/>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txBox="1"/>
          <p:nvPr/>
        </p:nvSpPr>
        <p:spPr>
          <a:xfrm rot="-5400000">
            <a:off x="734600" y="3023550"/>
            <a:ext cx="111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2"/>
                </a:solidFill>
                <a:latin typeface="Comfortaa SemiBold"/>
                <a:ea typeface="Comfortaa SemiBold"/>
                <a:cs typeface="Comfortaa SemiBold"/>
                <a:sym typeface="Comfortaa SemiBold"/>
              </a:rPr>
              <a:t>step </a:t>
            </a:r>
            <a:r>
              <a:rPr lang="en-US" sz="2200">
                <a:solidFill>
                  <a:schemeClr val="dk2"/>
                </a:solidFill>
                <a:latin typeface="Comfortaa SemiBold"/>
                <a:ea typeface="Comfortaa SemiBold"/>
                <a:cs typeface="Comfortaa SemiBold"/>
                <a:sym typeface="Comfortaa SemiBold"/>
              </a:rPr>
              <a:t>1</a:t>
            </a:r>
            <a:endParaRPr sz="2200">
              <a:solidFill>
                <a:schemeClr val="dk2"/>
              </a:solidFill>
              <a:latin typeface="Comfortaa SemiBold"/>
              <a:ea typeface="Comfortaa SemiBold"/>
              <a:cs typeface="Comfortaa SemiBold"/>
              <a:sym typeface="Comfortaa SemiBold"/>
            </a:endParaRPr>
          </a:p>
        </p:txBody>
      </p:sp>
      <p:sp>
        <p:nvSpPr>
          <p:cNvPr id="168" name="Google Shape;168;p25"/>
          <p:cNvSpPr/>
          <p:nvPr/>
        </p:nvSpPr>
        <p:spPr>
          <a:xfrm flipH="1">
            <a:off x="1818625" y="5023100"/>
            <a:ext cx="548100" cy="1128600"/>
          </a:xfrm>
          <a:prstGeom prst="downArrow">
            <a:avLst>
              <a:gd fmla="val 50000" name="adj1"/>
              <a:gd fmla="val 50000" name="adj2"/>
            </a:avLst>
          </a:prstGeom>
          <a:gradFill>
            <a:gsLst>
              <a:gs pos="0">
                <a:srgbClr val="DCECD5"/>
              </a:gs>
              <a:gs pos="100000">
                <a:srgbClr val="93BC81"/>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txBox="1"/>
          <p:nvPr/>
        </p:nvSpPr>
        <p:spPr>
          <a:xfrm rot="-5400000">
            <a:off x="734600" y="5325800"/>
            <a:ext cx="111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2"/>
                </a:solidFill>
                <a:latin typeface="Comfortaa SemiBold"/>
                <a:ea typeface="Comfortaa SemiBold"/>
                <a:cs typeface="Comfortaa SemiBold"/>
                <a:sym typeface="Comfortaa SemiBold"/>
              </a:rPr>
              <a:t>step 2</a:t>
            </a:r>
            <a:endParaRPr sz="2200">
              <a:solidFill>
                <a:schemeClr val="dk2"/>
              </a:solidFill>
              <a:latin typeface="Comfortaa SemiBold"/>
              <a:ea typeface="Comfortaa SemiBold"/>
              <a:cs typeface="Comfortaa SemiBold"/>
              <a:sym typeface="Comfortaa SemiBold"/>
            </a:endParaRPr>
          </a:p>
        </p:txBody>
      </p:sp>
      <p:pic>
        <p:nvPicPr>
          <p:cNvPr id="170" name="Google Shape;170;p25"/>
          <p:cNvPicPr preferRelativeResize="0"/>
          <p:nvPr/>
        </p:nvPicPr>
        <p:blipFill>
          <a:blip r:embed="rId5">
            <a:alphaModFix/>
          </a:blip>
          <a:stretch>
            <a:fillRect/>
          </a:stretch>
        </p:blipFill>
        <p:spPr>
          <a:xfrm>
            <a:off x="3181750" y="4953988"/>
            <a:ext cx="5619750" cy="1266825"/>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6"/>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 name="Google Shape;176;p26"/>
          <p:cNvSpPr txBox="1"/>
          <p:nvPr>
            <p:ph idx="1" type="body"/>
          </p:nvPr>
        </p:nvSpPr>
        <p:spPr>
          <a:xfrm>
            <a:off x="827700" y="1451150"/>
            <a:ext cx="4582200" cy="47298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50000"/>
              </a:lnSpc>
              <a:spcBef>
                <a:spcPts val="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rPr lang="en-US" sz="1800">
                <a:solidFill>
                  <a:schemeClr val="dk1"/>
                </a:solidFill>
                <a:latin typeface="Comfortaa SemiBold"/>
                <a:ea typeface="Comfortaa SemiBold"/>
                <a:cs typeface="Comfortaa SemiBold"/>
                <a:sym typeface="Comfortaa SemiBold"/>
              </a:rPr>
              <a:t>3.	</a:t>
            </a:r>
            <a:r>
              <a:rPr lang="en-US" sz="1800">
                <a:solidFill>
                  <a:schemeClr val="dk1"/>
                </a:solidFill>
                <a:latin typeface="Comfortaa SemiBold"/>
                <a:ea typeface="Comfortaa SemiBold"/>
                <a:cs typeface="Comfortaa SemiBold"/>
                <a:sym typeface="Comfortaa SemiBold"/>
              </a:rPr>
              <a:t>From the launchpad we would like to know the name of the</a:t>
            </a:r>
            <a:endParaRPr sz="180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rPr lang="en-US" sz="1800">
                <a:solidFill>
                  <a:schemeClr val="dk1"/>
                </a:solidFill>
                <a:latin typeface="Comfortaa SemiBold"/>
                <a:ea typeface="Comfortaa SemiBold"/>
                <a:cs typeface="Comfortaa SemiBold"/>
                <a:sym typeface="Comfortaa SemiBold"/>
              </a:rPr>
              <a:t> launch site being used, the longitude, and the latitude.</a:t>
            </a:r>
            <a:endParaRPr sz="180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80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80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80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80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rPr lang="en-US" sz="1800">
                <a:solidFill>
                  <a:schemeClr val="dk1"/>
                </a:solidFill>
                <a:latin typeface="Comfortaa SemiBold"/>
                <a:ea typeface="Comfortaa SemiBold"/>
                <a:cs typeface="Comfortaa SemiBold"/>
                <a:sym typeface="Comfortaa SemiBold"/>
              </a:rPr>
              <a:t>4.	From the payload we would like to learn the mass of the</a:t>
            </a:r>
            <a:endParaRPr sz="180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rPr lang="en-US" sz="1800">
                <a:solidFill>
                  <a:schemeClr val="dk1"/>
                </a:solidFill>
                <a:latin typeface="Comfortaa SemiBold"/>
                <a:ea typeface="Comfortaa SemiBold"/>
                <a:cs typeface="Comfortaa SemiBold"/>
                <a:sym typeface="Comfortaa SemiBold"/>
              </a:rPr>
              <a:t>payload and the orbit that it is going to.</a:t>
            </a:r>
            <a:endParaRPr sz="180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80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80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80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80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rPr lang="en-US" sz="1800">
                <a:solidFill>
                  <a:schemeClr val="dk1"/>
                </a:solidFill>
                <a:latin typeface="Comfortaa SemiBold"/>
                <a:ea typeface="Comfortaa SemiBold"/>
                <a:cs typeface="Comfortaa SemiBold"/>
                <a:sym typeface="Comfortaa SemiBold"/>
              </a:rPr>
              <a:t>5.	From cores we would like to learn the outcome of the landing,</a:t>
            </a:r>
            <a:endParaRPr sz="180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rPr lang="en-US" sz="1800">
                <a:solidFill>
                  <a:schemeClr val="dk1"/>
                </a:solidFill>
                <a:latin typeface="Comfortaa SemiBold"/>
                <a:ea typeface="Comfortaa SemiBold"/>
                <a:cs typeface="Comfortaa SemiBold"/>
                <a:sym typeface="Comfortaa SemiBold"/>
              </a:rPr>
              <a:t>the type of the landing, number of flights with that core,</a:t>
            </a:r>
            <a:endParaRPr sz="180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rPr lang="en-US" sz="1800">
                <a:solidFill>
                  <a:schemeClr val="dk1"/>
                </a:solidFill>
                <a:latin typeface="Comfortaa SemiBold"/>
                <a:ea typeface="Comfortaa SemiBold"/>
                <a:cs typeface="Comfortaa SemiBold"/>
                <a:sym typeface="Comfortaa SemiBold"/>
              </a:rPr>
              <a:t>whether gryphons were used, whether the core is reused,</a:t>
            </a:r>
            <a:endParaRPr sz="180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rPr lang="en-US" sz="1800">
                <a:solidFill>
                  <a:schemeClr val="dk1"/>
                </a:solidFill>
                <a:latin typeface="Comfortaa SemiBold"/>
                <a:ea typeface="Comfortaa SemiBold"/>
                <a:cs typeface="Comfortaa SemiBold"/>
                <a:sym typeface="Comfortaa SemiBold"/>
              </a:rPr>
              <a:t>whether legs were used, the landing pad used, the block </a:t>
            </a:r>
            <a:endParaRPr sz="180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rPr lang="en-US" sz="1800">
                <a:solidFill>
                  <a:schemeClr val="dk1"/>
                </a:solidFill>
                <a:latin typeface="Comfortaa SemiBold"/>
                <a:ea typeface="Comfortaa SemiBold"/>
                <a:cs typeface="Comfortaa SemiBold"/>
                <a:sym typeface="Comfortaa SemiBold"/>
              </a:rPr>
              <a:t>of the core which is a number used to separate version of</a:t>
            </a:r>
            <a:endParaRPr sz="180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rPr lang="en-US" sz="1800">
                <a:solidFill>
                  <a:schemeClr val="dk1"/>
                </a:solidFill>
                <a:latin typeface="Comfortaa SemiBold"/>
                <a:ea typeface="Comfortaa SemiBold"/>
                <a:cs typeface="Comfortaa SemiBold"/>
                <a:sym typeface="Comfortaa SemiBold"/>
              </a:rPr>
              <a:t>cores, the number of times this specific core has been </a:t>
            </a:r>
            <a:endParaRPr sz="180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500"/>
              </a:spcAft>
              <a:buNone/>
            </a:pPr>
            <a:r>
              <a:rPr lang="en-US" sz="1800">
                <a:solidFill>
                  <a:schemeClr val="dk1"/>
                </a:solidFill>
                <a:latin typeface="Comfortaa SemiBold"/>
                <a:ea typeface="Comfortaa SemiBold"/>
                <a:cs typeface="Comfortaa SemiBold"/>
                <a:sym typeface="Comfortaa SemiBold"/>
              </a:rPr>
              <a:t>reused, and the serial of the core.</a:t>
            </a:r>
            <a:endParaRPr sz="1800">
              <a:solidFill>
                <a:schemeClr val="dk1"/>
              </a:solidFill>
              <a:latin typeface="Calibri"/>
              <a:ea typeface="Calibri"/>
              <a:cs typeface="Calibri"/>
              <a:sym typeface="Calibri"/>
            </a:endParaRPr>
          </a:p>
        </p:txBody>
      </p:sp>
      <p:sp>
        <p:nvSpPr>
          <p:cNvPr id="177" name="Google Shape;177;p2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Data Collection – SpaceX API</a:t>
            </a:r>
            <a:endParaRPr sz="400">
              <a:latin typeface="Comfortaa SemiBold"/>
              <a:ea typeface="Comfortaa SemiBold"/>
              <a:cs typeface="Comfortaa SemiBold"/>
              <a:sym typeface="Comfortaa SemiBold"/>
            </a:endParaRPr>
          </a:p>
        </p:txBody>
      </p:sp>
      <p:pic>
        <p:nvPicPr>
          <p:cNvPr id="178" name="Google Shape;178;p26"/>
          <p:cNvPicPr preferRelativeResize="0"/>
          <p:nvPr/>
        </p:nvPicPr>
        <p:blipFill>
          <a:blip r:embed="rId4">
            <a:alphaModFix/>
          </a:blip>
          <a:stretch>
            <a:fillRect/>
          </a:stretch>
        </p:blipFill>
        <p:spPr>
          <a:xfrm>
            <a:off x="6881950" y="1597612"/>
            <a:ext cx="4684200" cy="1207863"/>
          </a:xfrm>
          <a:prstGeom prst="rect">
            <a:avLst/>
          </a:prstGeom>
          <a:noFill/>
          <a:ln cap="flat" cmpd="sng" w="19050">
            <a:solidFill>
              <a:schemeClr val="dk2"/>
            </a:solidFill>
            <a:prstDash val="solid"/>
            <a:round/>
            <a:headEnd len="sm" w="sm" type="none"/>
            <a:tailEnd len="sm" w="sm" type="none"/>
          </a:ln>
        </p:spPr>
      </p:pic>
      <p:pic>
        <p:nvPicPr>
          <p:cNvPr id="179" name="Google Shape;179;p26"/>
          <p:cNvPicPr preferRelativeResize="0"/>
          <p:nvPr/>
        </p:nvPicPr>
        <p:blipFill>
          <a:blip r:embed="rId5">
            <a:alphaModFix/>
          </a:blip>
          <a:stretch>
            <a:fillRect/>
          </a:stretch>
        </p:blipFill>
        <p:spPr>
          <a:xfrm>
            <a:off x="6881950" y="3148379"/>
            <a:ext cx="4684200" cy="993408"/>
          </a:xfrm>
          <a:prstGeom prst="rect">
            <a:avLst/>
          </a:prstGeom>
          <a:noFill/>
          <a:ln cap="flat" cmpd="sng" w="19050">
            <a:solidFill>
              <a:schemeClr val="dk2"/>
            </a:solidFill>
            <a:prstDash val="solid"/>
            <a:round/>
            <a:headEnd len="sm" w="sm" type="none"/>
            <a:tailEnd len="sm" w="sm" type="none"/>
          </a:ln>
        </p:spPr>
      </p:pic>
      <p:pic>
        <p:nvPicPr>
          <p:cNvPr id="180" name="Google Shape;180;p26"/>
          <p:cNvPicPr preferRelativeResize="0"/>
          <p:nvPr/>
        </p:nvPicPr>
        <p:blipFill>
          <a:blip r:embed="rId6">
            <a:alphaModFix/>
          </a:blip>
          <a:stretch>
            <a:fillRect/>
          </a:stretch>
        </p:blipFill>
        <p:spPr>
          <a:xfrm>
            <a:off x="6881952" y="4484675"/>
            <a:ext cx="3780075" cy="2023425"/>
          </a:xfrm>
          <a:prstGeom prst="rect">
            <a:avLst/>
          </a:prstGeom>
          <a:noFill/>
          <a:ln cap="flat" cmpd="sng" w="19050">
            <a:solidFill>
              <a:schemeClr val="dk2"/>
            </a:solidFill>
            <a:prstDash val="solid"/>
            <a:round/>
            <a:headEnd len="sm" w="sm" type="none"/>
            <a:tailEnd len="sm" w="sm" type="none"/>
          </a:ln>
        </p:spPr>
      </p:pic>
      <p:sp>
        <p:nvSpPr>
          <p:cNvPr id="181" name="Google Shape;181;p26"/>
          <p:cNvSpPr/>
          <p:nvPr/>
        </p:nvSpPr>
        <p:spPr>
          <a:xfrm flipH="1">
            <a:off x="6096000" y="1637225"/>
            <a:ext cx="548100" cy="993300"/>
          </a:xfrm>
          <a:prstGeom prst="downArrow">
            <a:avLst>
              <a:gd fmla="val 50000" name="adj1"/>
              <a:gd fmla="val 50000" name="adj2"/>
            </a:avLst>
          </a:prstGeom>
          <a:gradFill>
            <a:gsLst>
              <a:gs pos="0">
                <a:srgbClr val="DFE9FB"/>
              </a:gs>
              <a:gs pos="100000">
                <a:srgbClr val="6E9BE7"/>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flipH="1">
            <a:off x="6096000" y="3148475"/>
            <a:ext cx="548100" cy="993300"/>
          </a:xfrm>
          <a:prstGeom prst="downArrow">
            <a:avLst>
              <a:gd fmla="val 50000" name="adj1"/>
              <a:gd fmla="val 50000" name="adj2"/>
            </a:avLst>
          </a:prstGeom>
          <a:gradFill>
            <a:gsLst>
              <a:gs pos="0">
                <a:srgbClr val="DCECD5"/>
              </a:gs>
              <a:gs pos="100000">
                <a:srgbClr val="93BC81"/>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flipH="1">
            <a:off x="6096000" y="4932088"/>
            <a:ext cx="548100" cy="1128600"/>
          </a:xfrm>
          <a:prstGeom prst="downArrow">
            <a:avLst>
              <a:gd fmla="val 50000" name="adj1"/>
              <a:gd fmla="val 50000" name="adj2"/>
            </a:avLst>
          </a:prstGeom>
          <a:gradFill>
            <a:gsLst>
              <a:gs pos="0">
                <a:srgbClr val="DFE9FB"/>
              </a:gs>
              <a:gs pos="100000">
                <a:srgbClr val="6E9BE7"/>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txBox="1"/>
          <p:nvPr/>
        </p:nvSpPr>
        <p:spPr>
          <a:xfrm flipH="1" rot="-5400000">
            <a:off x="5349150" y="1851425"/>
            <a:ext cx="80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step 3</a:t>
            </a:r>
            <a:endParaRPr sz="1500">
              <a:solidFill>
                <a:schemeClr val="dk2"/>
              </a:solidFill>
            </a:endParaRPr>
          </a:p>
        </p:txBody>
      </p:sp>
      <p:sp>
        <p:nvSpPr>
          <p:cNvPr id="185" name="Google Shape;185;p26"/>
          <p:cNvSpPr txBox="1"/>
          <p:nvPr/>
        </p:nvSpPr>
        <p:spPr>
          <a:xfrm flipH="1" rot="-5400000">
            <a:off x="5349150" y="3344525"/>
            <a:ext cx="80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step 4</a:t>
            </a:r>
            <a:endParaRPr sz="1500">
              <a:solidFill>
                <a:schemeClr val="dk2"/>
              </a:solidFill>
            </a:endParaRPr>
          </a:p>
        </p:txBody>
      </p:sp>
      <p:sp>
        <p:nvSpPr>
          <p:cNvPr id="186" name="Google Shape;186;p26"/>
          <p:cNvSpPr txBox="1"/>
          <p:nvPr/>
        </p:nvSpPr>
        <p:spPr>
          <a:xfrm flipH="1" rot="-5400000">
            <a:off x="5349150" y="5128150"/>
            <a:ext cx="80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step 5</a:t>
            </a:r>
            <a:endParaRPr sz="15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27"/>
          <p:cNvSpPr txBox="1"/>
          <p:nvPr>
            <p:ph idx="1" type="body"/>
          </p:nvPr>
        </p:nvSpPr>
        <p:spPr>
          <a:xfrm>
            <a:off x="770000" y="1568775"/>
            <a:ext cx="6872700" cy="48585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50000"/>
              </a:lnSpc>
              <a:spcBef>
                <a:spcPts val="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rPr lang="en-US" sz="1050">
                <a:solidFill>
                  <a:schemeClr val="dk1"/>
                </a:solidFill>
                <a:latin typeface="Comfortaa SemiBold"/>
                <a:ea typeface="Comfortaa SemiBold"/>
                <a:cs typeface="Comfortaa SemiBold"/>
                <a:sym typeface="Comfortaa SemiBold"/>
              </a:rPr>
              <a:t>6.	Now let's start requesting rocket launch data from </a:t>
            </a:r>
            <a:endParaRPr sz="105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rPr lang="en-US" sz="1050">
                <a:solidFill>
                  <a:schemeClr val="dk1"/>
                </a:solidFill>
                <a:latin typeface="Comfortaa SemiBold"/>
                <a:ea typeface="Comfortaa SemiBold"/>
                <a:cs typeface="Comfortaa SemiBold"/>
                <a:sym typeface="Comfortaa SemiBold"/>
              </a:rPr>
              <a:t>SpaceX API with the following URL:</a:t>
            </a:r>
            <a:endParaRPr sz="1050">
              <a:solidFill>
                <a:schemeClr val="dk1"/>
              </a:solidFill>
              <a:latin typeface="Comfortaa SemiBold"/>
              <a:ea typeface="Comfortaa SemiBold"/>
              <a:cs typeface="Comfortaa SemiBold"/>
              <a:sym typeface="Comfortaa SemiBold"/>
            </a:endParaRPr>
          </a:p>
          <a:p>
            <a:pPr indent="0" lvl="0" marL="457200" rtl="0" algn="l">
              <a:lnSpc>
                <a:spcPct val="110795"/>
              </a:lnSpc>
              <a:spcBef>
                <a:spcPts val="500"/>
              </a:spcBef>
              <a:spcAft>
                <a:spcPts val="0"/>
              </a:spcAft>
              <a:buNone/>
            </a:pPr>
            <a:r>
              <a:rPr lang="en-US" sz="1000">
                <a:solidFill>
                  <a:srgbClr val="0000FF"/>
                </a:solidFill>
                <a:latin typeface="Comfortaa SemiBold"/>
                <a:ea typeface="Comfortaa SemiBold"/>
                <a:cs typeface="Comfortaa SemiBold"/>
                <a:sym typeface="Comfortaa SemiBold"/>
              </a:rPr>
              <a:t>"https://api.spacexdata.com/v4/launches/past"</a:t>
            </a:r>
            <a:endParaRPr sz="1000">
              <a:solidFill>
                <a:srgbClr val="0000FF"/>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rPr lang="en-US" sz="1050">
                <a:solidFill>
                  <a:schemeClr val="dk1"/>
                </a:solidFill>
                <a:latin typeface="Comfortaa SemiBold"/>
                <a:ea typeface="Comfortaa SemiBold"/>
                <a:cs typeface="Comfortaa SemiBold"/>
                <a:sym typeface="Comfortaa SemiBold"/>
              </a:rPr>
              <a:t>7.	Next we print the response which contains massive information about SpaceX launches. </a:t>
            </a:r>
            <a:endParaRPr sz="105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500"/>
              </a:spcAft>
              <a:buNone/>
            </a:pPr>
            <a:r>
              <a:rPr lang="en-US" sz="1150">
                <a:solidFill>
                  <a:schemeClr val="dk1"/>
                </a:solidFill>
                <a:latin typeface="Comfortaa SemiBold"/>
                <a:ea typeface="Comfortaa SemiBold"/>
                <a:cs typeface="Comfortaa SemiBold"/>
                <a:sym typeface="Comfortaa SemiBold"/>
              </a:rPr>
              <a:t>Next we discover some more relevant information for this project.</a:t>
            </a:r>
            <a:endParaRPr sz="2900">
              <a:solidFill>
                <a:schemeClr val="dk1"/>
              </a:solidFill>
              <a:latin typeface="Calibri"/>
              <a:ea typeface="Calibri"/>
              <a:cs typeface="Calibri"/>
              <a:sym typeface="Calibri"/>
            </a:endParaRPr>
          </a:p>
        </p:txBody>
      </p:sp>
      <p:sp>
        <p:nvSpPr>
          <p:cNvPr id="193" name="Google Shape;193;p2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Data Collection – SpaceX API</a:t>
            </a:r>
            <a:endParaRPr sz="400">
              <a:latin typeface="Comfortaa SemiBold"/>
              <a:ea typeface="Comfortaa SemiBold"/>
              <a:cs typeface="Comfortaa SemiBold"/>
              <a:sym typeface="Comfortaa SemiBold"/>
            </a:endParaRPr>
          </a:p>
        </p:txBody>
      </p:sp>
      <p:pic>
        <p:nvPicPr>
          <p:cNvPr id="194" name="Google Shape;194;p27"/>
          <p:cNvPicPr preferRelativeResize="0"/>
          <p:nvPr/>
        </p:nvPicPr>
        <p:blipFill>
          <a:blip r:embed="rId4">
            <a:alphaModFix/>
          </a:blip>
          <a:stretch>
            <a:fillRect/>
          </a:stretch>
        </p:blipFill>
        <p:spPr>
          <a:xfrm>
            <a:off x="1443425" y="4127700"/>
            <a:ext cx="9305151" cy="1428325"/>
          </a:xfrm>
          <a:prstGeom prst="rect">
            <a:avLst/>
          </a:prstGeom>
          <a:noFill/>
          <a:ln cap="flat" cmpd="sng" w="19050">
            <a:solidFill>
              <a:schemeClr val="dk2"/>
            </a:solidFill>
            <a:prstDash val="solid"/>
            <a:round/>
            <a:headEnd len="sm" w="sm" type="none"/>
            <a:tailEnd len="sm" w="sm" type="none"/>
          </a:ln>
        </p:spPr>
      </p:pic>
      <p:pic>
        <p:nvPicPr>
          <p:cNvPr id="195" name="Google Shape;195;p27"/>
          <p:cNvPicPr preferRelativeResize="0"/>
          <p:nvPr/>
        </p:nvPicPr>
        <p:blipFill rotWithShape="1">
          <a:blip r:embed="rId5">
            <a:alphaModFix/>
          </a:blip>
          <a:srcRect b="0" l="0" r="14602" t="0"/>
          <a:stretch/>
        </p:blipFill>
        <p:spPr>
          <a:xfrm>
            <a:off x="6665425" y="1799013"/>
            <a:ext cx="4620174" cy="1000125"/>
          </a:xfrm>
          <a:prstGeom prst="rect">
            <a:avLst/>
          </a:prstGeom>
          <a:noFill/>
          <a:ln cap="flat" cmpd="sng" w="19050">
            <a:solidFill>
              <a:schemeClr val="dk2"/>
            </a:solidFill>
            <a:prstDash val="solid"/>
            <a:round/>
            <a:headEnd len="sm" w="sm" type="none"/>
            <a:tailEnd len="sm" w="sm" type="none"/>
          </a:ln>
        </p:spPr>
      </p:pic>
      <p:sp>
        <p:nvSpPr>
          <p:cNvPr id="196" name="Google Shape;196;p27"/>
          <p:cNvSpPr txBox="1"/>
          <p:nvPr/>
        </p:nvSpPr>
        <p:spPr>
          <a:xfrm flipH="1" rot="-5400000">
            <a:off x="4897725" y="2091313"/>
            <a:ext cx="80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step 6</a:t>
            </a:r>
            <a:endParaRPr sz="1500">
              <a:solidFill>
                <a:schemeClr val="dk2"/>
              </a:solidFill>
            </a:endParaRPr>
          </a:p>
        </p:txBody>
      </p:sp>
      <p:sp>
        <p:nvSpPr>
          <p:cNvPr id="197" name="Google Shape;197;p27"/>
          <p:cNvSpPr/>
          <p:nvPr/>
        </p:nvSpPr>
        <p:spPr>
          <a:xfrm flipH="1">
            <a:off x="5743425" y="1802425"/>
            <a:ext cx="548100" cy="993300"/>
          </a:xfrm>
          <a:prstGeom prst="downArrow">
            <a:avLst>
              <a:gd fmla="val 50000" name="adj1"/>
              <a:gd fmla="val 50000" name="adj2"/>
            </a:avLst>
          </a:prstGeom>
          <a:gradFill>
            <a:gsLst>
              <a:gs pos="0">
                <a:srgbClr val="DCECD5"/>
              </a:gs>
              <a:gs pos="100000">
                <a:srgbClr val="93BC81"/>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2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3" name="Google Shape;203;p28"/>
          <p:cNvSpPr txBox="1"/>
          <p:nvPr>
            <p:ph idx="1" type="body"/>
          </p:nvPr>
        </p:nvSpPr>
        <p:spPr>
          <a:xfrm>
            <a:off x="450300" y="1482800"/>
            <a:ext cx="5056200" cy="4858500"/>
          </a:xfrm>
          <a:prstGeom prst="rect">
            <a:avLst/>
          </a:prstGeom>
          <a:noFill/>
          <a:ln>
            <a:noFill/>
          </a:ln>
        </p:spPr>
        <p:txBody>
          <a:bodyPr anchorCtr="0" anchor="t" bIns="45700" lIns="91425" spcFirstLastPara="1" rIns="91425" wrap="square" tIns="45700">
            <a:normAutofit/>
          </a:bodyPr>
          <a:lstStyle/>
          <a:p>
            <a:pPr indent="0" lvl="0" marL="0" rtl="0" algn="l">
              <a:lnSpc>
                <a:spcPct val="140000"/>
              </a:lnSpc>
              <a:spcBef>
                <a:spcPts val="1400"/>
              </a:spcBef>
              <a:spcAft>
                <a:spcPts val="0"/>
              </a:spcAft>
              <a:buSzPts val="852"/>
              <a:buNone/>
            </a:pPr>
            <a:r>
              <a:rPr lang="en-US" sz="1162">
                <a:solidFill>
                  <a:schemeClr val="dk1"/>
                </a:solidFill>
                <a:latin typeface="Comfortaa SemiBold"/>
                <a:ea typeface="Comfortaa SemiBold"/>
                <a:cs typeface="Comfortaa SemiBold"/>
                <a:sym typeface="Comfortaa SemiBold"/>
              </a:rPr>
              <a:t>7.	We request and parse the SpaceX launch data using </a:t>
            </a:r>
            <a:endParaRPr sz="1162">
              <a:solidFill>
                <a:schemeClr val="dk1"/>
              </a:solidFill>
              <a:latin typeface="Comfortaa SemiBold"/>
              <a:ea typeface="Comfortaa SemiBold"/>
              <a:cs typeface="Comfortaa SemiBold"/>
              <a:sym typeface="Comfortaa SemiBold"/>
            </a:endParaRPr>
          </a:p>
          <a:p>
            <a:pPr indent="0" lvl="0" marL="457200" rtl="0" algn="l">
              <a:lnSpc>
                <a:spcPct val="140000"/>
              </a:lnSpc>
              <a:spcBef>
                <a:spcPts val="1400"/>
              </a:spcBef>
              <a:spcAft>
                <a:spcPts val="0"/>
              </a:spcAft>
              <a:buSzPts val="852"/>
              <a:buNone/>
            </a:pPr>
            <a:r>
              <a:rPr lang="en-US" sz="1162">
                <a:solidFill>
                  <a:schemeClr val="dk1"/>
                </a:solidFill>
                <a:latin typeface="Comfortaa SemiBold"/>
                <a:ea typeface="Comfortaa SemiBold"/>
                <a:cs typeface="Comfortaa SemiBold"/>
                <a:sym typeface="Comfortaa SemiBold"/>
              </a:rPr>
              <a:t>the GET request and finally print the head of the</a:t>
            </a:r>
            <a:endParaRPr sz="1162">
              <a:solidFill>
                <a:schemeClr val="dk1"/>
              </a:solidFill>
              <a:latin typeface="Comfortaa SemiBold"/>
              <a:ea typeface="Comfortaa SemiBold"/>
              <a:cs typeface="Comfortaa SemiBold"/>
              <a:sym typeface="Comfortaa SemiBold"/>
            </a:endParaRPr>
          </a:p>
          <a:p>
            <a:pPr indent="0" lvl="0" marL="457200" rtl="0" algn="l">
              <a:lnSpc>
                <a:spcPct val="140000"/>
              </a:lnSpc>
              <a:spcBef>
                <a:spcPts val="1400"/>
              </a:spcBef>
              <a:spcAft>
                <a:spcPts val="0"/>
              </a:spcAft>
              <a:buSzPts val="852"/>
              <a:buNone/>
            </a:pPr>
            <a:r>
              <a:rPr lang="en-US" sz="1162">
                <a:solidFill>
                  <a:schemeClr val="dk1"/>
                </a:solidFill>
                <a:latin typeface="Comfortaa SemiBold"/>
                <a:ea typeface="Comfortaa SemiBold"/>
                <a:cs typeface="Comfortaa SemiBold"/>
                <a:sym typeface="Comfortaa SemiBold"/>
              </a:rPr>
              <a:t>data sheet.</a:t>
            </a:r>
            <a:endParaRPr sz="1162">
              <a:solidFill>
                <a:schemeClr val="dk1"/>
              </a:solidFill>
              <a:latin typeface="Comfortaa SemiBold"/>
              <a:ea typeface="Comfortaa SemiBold"/>
              <a:cs typeface="Comfortaa SemiBold"/>
              <a:sym typeface="Comfortaa SemiBold"/>
            </a:endParaRPr>
          </a:p>
          <a:p>
            <a:pPr indent="0" lvl="0" marL="0" rtl="0" algn="l">
              <a:lnSpc>
                <a:spcPct val="140000"/>
              </a:lnSpc>
              <a:spcBef>
                <a:spcPts val="1400"/>
              </a:spcBef>
              <a:spcAft>
                <a:spcPts val="0"/>
              </a:spcAft>
              <a:buSzPts val="852"/>
              <a:buNone/>
            </a:pPr>
            <a:r>
              <a:t/>
            </a:r>
            <a:endParaRPr sz="830">
              <a:solidFill>
                <a:schemeClr val="dk1"/>
              </a:solidFill>
              <a:latin typeface="Comfortaa SemiBold"/>
              <a:ea typeface="Comfortaa SemiBold"/>
              <a:cs typeface="Comfortaa SemiBold"/>
              <a:sym typeface="Comfortaa SemiBold"/>
            </a:endParaRPr>
          </a:p>
          <a:p>
            <a:pPr indent="0" lvl="0" marL="0" rtl="0" algn="l">
              <a:lnSpc>
                <a:spcPct val="140000"/>
              </a:lnSpc>
              <a:spcBef>
                <a:spcPts val="1400"/>
              </a:spcBef>
              <a:spcAft>
                <a:spcPts val="0"/>
              </a:spcAft>
              <a:buSzPts val="852"/>
              <a:buNone/>
            </a:pPr>
            <a:r>
              <a:t/>
            </a:r>
            <a:endParaRPr sz="830">
              <a:solidFill>
                <a:schemeClr val="dk1"/>
              </a:solidFill>
              <a:latin typeface="Comfortaa SemiBold"/>
              <a:ea typeface="Comfortaa SemiBold"/>
              <a:cs typeface="Comfortaa SemiBold"/>
              <a:sym typeface="Comfortaa SemiBold"/>
            </a:endParaRPr>
          </a:p>
          <a:p>
            <a:pPr indent="0" lvl="0" marL="0" rtl="0" algn="l">
              <a:lnSpc>
                <a:spcPct val="140000"/>
              </a:lnSpc>
              <a:spcBef>
                <a:spcPts val="400"/>
              </a:spcBef>
              <a:spcAft>
                <a:spcPts val="0"/>
              </a:spcAft>
              <a:buSzPts val="852"/>
              <a:buNone/>
            </a:pPr>
            <a:r>
              <a:rPr lang="en-US" sz="1140">
                <a:solidFill>
                  <a:schemeClr val="dk1"/>
                </a:solidFill>
                <a:latin typeface="Comfortaa SemiBold"/>
                <a:ea typeface="Comfortaa SemiBold"/>
                <a:cs typeface="Comfortaa SemiBold"/>
                <a:sym typeface="Comfortaa SemiBold"/>
              </a:rPr>
              <a:t>8.	You will notice that a lot of the data are IDs. </a:t>
            </a:r>
            <a:endParaRPr sz="1140">
              <a:solidFill>
                <a:schemeClr val="dk1"/>
              </a:solidFill>
              <a:latin typeface="Comfortaa SemiBold"/>
              <a:ea typeface="Comfortaa SemiBold"/>
              <a:cs typeface="Comfortaa SemiBold"/>
              <a:sym typeface="Comfortaa SemiBold"/>
            </a:endParaRPr>
          </a:p>
          <a:p>
            <a:pPr indent="457200" lvl="0" marL="0" rtl="0" algn="l">
              <a:lnSpc>
                <a:spcPct val="140000"/>
              </a:lnSpc>
              <a:spcBef>
                <a:spcPts val="1100"/>
              </a:spcBef>
              <a:spcAft>
                <a:spcPts val="0"/>
              </a:spcAft>
              <a:buSzPts val="852"/>
              <a:buNone/>
            </a:pPr>
            <a:r>
              <a:rPr lang="en-US" sz="1140">
                <a:solidFill>
                  <a:schemeClr val="dk1"/>
                </a:solidFill>
                <a:latin typeface="Comfortaa SemiBold"/>
                <a:ea typeface="Comfortaa SemiBold"/>
                <a:cs typeface="Comfortaa SemiBold"/>
                <a:sym typeface="Comfortaa SemiBold"/>
              </a:rPr>
              <a:t>For example the rocket column has no information</a:t>
            </a:r>
            <a:endParaRPr sz="1140">
              <a:solidFill>
                <a:schemeClr val="dk1"/>
              </a:solidFill>
              <a:latin typeface="Comfortaa SemiBold"/>
              <a:ea typeface="Comfortaa SemiBold"/>
              <a:cs typeface="Comfortaa SemiBold"/>
              <a:sym typeface="Comfortaa SemiBold"/>
            </a:endParaRPr>
          </a:p>
          <a:p>
            <a:pPr indent="457200" lvl="0" marL="0" rtl="0" algn="l">
              <a:lnSpc>
                <a:spcPct val="140000"/>
              </a:lnSpc>
              <a:spcBef>
                <a:spcPts val="1100"/>
              </a:spcBef>
              <a:spcAft>
                <a:spcPts val="0"/>
              </a:spcAft>
              <a:buSzPts val="852"/>
              <a:buNone/>
            </a:pPr>
            <a:r>
              <a:rPr lang="en-US" sz="1140">
                <a:solidFill>
                  <a:schemeClr val="dk1"/>
                </a:solidFill>
                <a:latin typeface="Comfortaa SemiBold"/>
                <a:ea typeface="Comfortaa SemiBold"/>
                <a:cs typeface="Comfortaa SemiBold"/>
                <a:sym typeface="Comfortaa SemiBold"/>
              </a:rPr>
              <a:t>about the rocket just an identification number.</a:t>
            </a:r>
            <a:endParaRPr sz="1140">
              <a:solidFill>
                <a:schemeClr val="dk1"/>
              </a:solidFill>
              <a:latin typeface="Comfortaa SemiBold"/>
              <a:ea typeface="Comfortaa SemiBold"/>
              <a:cs typeface="Comfortaa SemiBold"/>
              <a:sym typeface="Comfortaa SemiBold"/>
            </a:endParaRPr>
          </a:p>
          <a:p>
            <a:pPr indent="0" lvl="0" marL="457200" rtl="0" algn="l">
              <a:lnSpc>
                <a:spcPct val="140000"/>
              </a:lnSpc>
              <a:spcBef>
                <a:spcPts val="1100"/>
              </a:spcBef>
              <a:spcAft>
                <a:spcPts val="0"/>
              </a:spcAft>
              <a:buSzPts val="852"/>
              <a:buNone/>
            </a:pPr>
            <a:r>
              <a:rPr lang="en-US" sz="1140">
                <a:solidFill>
                  <a:schemeClr val="dk1"/>
                </a:solidFill>
                <a:latin typeface="Comfortaa SemiBold"/>
                <a:ea typeface="Comfortaa SemiBold"/>
                <a:cs typeface="Comfortaa SemiBold"/>
                <a:sym typeface="Comfortaa SemiBold"/>
              </a:rPr>
              <a:t>We will now use the API again to get information about</a:t>
            </a:r>
            <a:endParaRPr sz="1140">
              <a:solidFill>
                <a:schemeClr val="dk1"/>
              </a:solidFill>
              <a:latin typeface="Comfortaa SemiBold"/>
              <a:ea typeface="Comfortaa SemiBold"/>
              <a:cs typeface="Comfortaa SemiBold"/>
              <a:sym typeface="Comfortaa SemiBold"/>
            </a:endParaRPr>
          </a:p>
          <a:p>
            <a:pPr indent="457200" lvl="0" marL="0" rtl="0" algn="l">
              <a:lnSpc>
                <a:spcPct val="140000"/>
              </a:lnSpc>
              <a:spcBef>
                <a:spcPts val="500"/>
              </a:spcBef>
              <a:spcAft>
                <a:spcPts val="0"/>
              </a:spcAft>
              <a:buSzPts val="852"/>
              <a:buNone/>
            </a:pPr>
            <a:r>
              <a:rPr lang="en-US" sz="1140">
                <a:solidFill>
                  <a:schemeClr val="dk1"/>
                </a:solidFill>
                <a:latin typeface="Comfortaa SemiBold"/>
                <a:ea typeface="Comfortaa SemiBold"/>
                <a:cs typeface="Comfortaa SemiBold"/>
                <a:sym typeface="Comfortaa SemiBold"/>
              </a:rPr>
              <a:t>the launches using the IDs given for each launch.</a:t>
            </a:r>
            <a:endParaRPr sz="1140">
              <a:solidFill>
                <a:schemeClr val="dk1"/>
              </a:solidFill>
              <a:latin typeface="Comfortaa SemiBold"/>
              <a:ea typeface="Comfortaa SemiBold"/>
              <a:cs typeface="Comfortaa SemiBold"/>
              <a:sym typeface="Comfortaa SemiBold"/>
            </a:endParaRPr>
          </a:p>
          <a:p>
            <a:pPr indent="457200" lvl="0" marL="0" rtl="0" algn="l">
              <a:lnSpc>
                <a:spcPct val="140000"/>
              </a:lnSpc>
              <a:spcBef>
                <a:spcPts val="500"/>
              </a:spcBef>
              <a:spcAft>
                <a:spcPts val="0"/>
              </a:spcAft>
              <a:buSzPts val="852"/>
              <a:buNone/>
            </a:pPr>
            <a:r>
              <a:rPr lang="en-US" sz="1140">
                <a:solidFill>
                  <a:schemeClr val="dk1"/>
                </a:solidFill>
                <a:latin typeface="Comfortaa SemiBold"/>
                <a:ea typeface="Comfortaa SemiBold"/>
                <a:cs typeface="Comfortaa SemiBold"/>
                <a:sym typeface="Comfortaa SemiBold"/>
              </a:rPr>
              <a:t>Specifically we will be using columns rocket, payloads,</a:t>
            </a:r>
            <a:endParaRPr sz="1140">
              <a:solidFill>
                <a:schemeClr val="dk1"/>
              </a:solidFill>
              <a:latin typeface="Comfortaa SemiBold"/>
              <a:ea typeface="Comfortaa SemiBold"/>
              <a:cs typeface="Comfortaa SemiBold"/>
              <a:sym typeface="Comfortaa SemiBold"/>
            </a:endParaRPr>
          </a:p>
          <a:p>
            <a:pPr indent="457200" lvl="0" marL="0" rtl="0" algn="l">
              <a:lnSpc>
                <a:spcPct val="140000"/>
              </a:lnSpc>
              <a:spcBef>
                <a:spcPts val="500"/>
              </a:spcBef>
              <a:spcAft>
                <a:spcPts val="500"/>
              </a:spcAft>
              <a:buClr>
                <a:schemeClr val="dk1"/>
              </a:buClr>
              <a:buSzPts val="852"/>
              <a:buFont typeface="Arial"/>
              <a:buNone/>
            </a:pPr>
            <a:r>
              <a:rPr lang="en-US" sz="1140">
                <a:solidFill>
                  <a:schemeClr val="dk1"/>
                </a:solidFill>
                <a:latin typeface="Comfortaa SemiBold"/>
                <a:ea typeface="Comfortaa SemiBold"/>
                <a:cs typeface="Comfortaa SemiBold"/>
                <a:sym typeface="Comfortaa SemiBold"/>
              </a:rPr>
              <a:t>launchpad, and cores.</a:t>
            </a:r>
            <a:endParaRPr b="1" sz="907">
              <a:solidFill>
                <a:schemeClr val="dk1"/>
              </a:solidFill>
            </a:endParaRPr>
          </a:p>
        </p:txBody>
      </p:sp>
      <p:sp>
        <p:nvSpPr>
          <p:cNvPr id="204" name="Google Shape;204;p2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Data Collection – SpaceX API</a:t>
            </a:r>
            <a:endParaRPr sz="400">
              <a:latin typeface="Comfortaa SemiBold"/>
              <a:ea typeface="Comfortaa SemiBold"/>
              <a:cs typeface="Comfortaa SemiBold"/>
              <a:sym typeface="Comfortaa SemiBold"/>
            </a:endParaRPr>
          </a:p>
        </p:txBody>
      </p:sp>
      <p:sp>
        <p:nvSpPr>
          <p:cNvPr id="205" name="Google Shape;205;p28"/>
          <p:cNvSpPr txBox="1"/>
          <p:nvPr/>
        </p:nvSpPr>
        <p:spPr>
          <a:xfrm flipH="1" rot="-5400000">
            <a:off x="5095450" y="2524338"/>
            <a:ext cx="80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step 7</a:t>
            </a:r>
            <a:endParaRPr sz="1500">
              <a:solidFill>
                <a:schemeClr val="dk2"/>
              </a:solidFill>
            </a:endParaRPr>
          </a:p>
        </p:txBody>
      </p:sp>
      <p:sp>
        <p:nvSpPr>
          <p:cNvPr id="206" name="Google Shape;206;p28"/>
          <p:cNvSpPr/>
          <p:nvPr/>
        </p:nvSpPr>
        <p:spPr>
          <a:xfrm flipH="1">
            <a:off x="5821950" y="2235438"/>
            <a:ext cx="548100" cy="993300"/>
          </a:xfrm>
          <a:prstGeom prst="downArrow">
            <a:avLst>
              <a:gd fmla="val 50000" name="adj1"/>
              <a:gd fmla="val 50000" name="adj2"/>
            </a:avLst>
          </a:prstGeom>
          <a:gradFill>
            <a:gsLst>
              <a:gs pos="0">
                <a:srgbClr val="DCECD5"/>
              </a:gs>
              <a:gs pos="100000">
                <a:srgbClr val="93BC81"/>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8"/>
          <p:cNvPicPr preferRelativeResize="0"/>
          <p:nvPr/>
        </p:nvPicPr>
        <p:blipFill>
          <a:blip r:embed="rId4">
            <a:alphaModFix/>
          </a:blip>
          <a:stretch>
            <a:fillRect/>
          </a:stretch>
        </p:blipFill>
        <p:spPr>
          <a:xfrm>
            <a:off x="7026475" y="1568775"/>
            <a:ext cx="4259124" cy="2071000"/>
          </a:xfrm>
          <a:prstGeom prst="rect">
            <a:avLst/>
          </a:prstGeom>
          <a:noFill/>
          <a:ln cap="flat" cmpd="sng" w="19050">
            <a:solidFill>
              <a:schemeClr val="dk2"/>
            </a:solidFill>
            <a:prstDash val="solid"/>
            <a:round/>
            <a:headEnd len="sm" w="sm" type="none"/>
            <a:tailEnd len="sm" w="sm" type="none"/>
          </a:ln>
        </p:spPr>
      </p:pic>
      <p:pic>
        <p:nvPicPr>
          <p:cNvPr id="208" name="Google Shape;208;p28"/>
          <p:cNvPicPr preferRelativeResize="0"/>
          <p:nvPr/>
        </p:nvPicPr>
        <p:blipFill>
          <a:blip r:embed="rId5">
            <a:alphaModFix/>
          </a:blip>
          <a:stretch>
            <a:fillRect/>
          </a:stretch>
        </p:blipFill>
        <p:spPr>
          <a:xfrm>
            <a:off x="5625225" y="3931225"/>
            <a:ext cx="5832750" cy="1986875"/>
          </a:xfrm>
          <a:prstGeom prst="rect">
            <a:avLst/>
          </a:prstGeom>
          <a:noFill/>
          <a:ln cap="flat" cmpd="sng" w="19050">
            <a:solidFill>
              <a:schemeClr val="dk2"/>
            </a:solidFill>
            <a:prstDash val="solid"/>
            <a:round/>
            <a:headEnd len="sm" w="sm" type="none"/>
            <a:tailEnd len="sm" w="sm" type="none"/>
          </a:ln>
        </p:spPr>
      </p:pic>
      <p:sp>
        <p:nvSpPr>
          <p:cNvPr id="209" name="Google Shape;209;p28"/>
          <p:cNvSpPr txBox="1"/>
          <p:nvPr/>
        </p:nvSpPr>
        <p:spPr>
          <a:xfrm>
            <a:off x="5216363" y="611630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step 8</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2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5" name="Google Shape;215;p29"/>
          <p:cNvSpPr txBox="1"/>
          <p:nvPr>
            <p:ph idx="1" type="body"/>
          </p:nvPr>
        </p:nvSpPr>
        <p:spPr>
          <a:xfrm>
            <a:off x="1064175" y="1568775"/>
            <a:ext cx="8115600" cy="34620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100"/>
              </a:spcBef>
              <a:spcAft>
                <a:spcPts val="0"/>
              </a:spcAft>
              <a:buNone/>
            </a:pPr>
            <a:r>
              <a:rPr lang="en-US" sz="1050">
                <a:solidFill>
                  <a:schemeClr val="dk1"/>
                </a:solidFill>
                <a:latin typeface="Comfortaa SemiBold"/>
                <a:ea typeface="Comfortaa SemiBold"/>
                <a:cs typeface="Comfortaa SemiBold"/>
                <a:sym typeface="Comfortaa SemiBold"/>
              </a:rPr>
              <a:t>Next up from the rocket we would like to learn the booster name, from the payload we would like to learn the mass of the payload and the orbit that it is going to, from the launchpad we would like to know the name of the launch site being used, the longitude, and the latitude.and from cores we would like to learn the outcome of the landing, the type of the landing, number of flights with that core, whether </a:t>
            </a:r>
            <a:r>
              <a:rPr lang="en-US" sz="1050">
                <a:solidFill>
                  <a:schemeClr val="dk1"/>
                </a:solidFill>
                <a:latin typeface="Comfortaa SemiBold"/>
                <a:ea typeface="Comfortaa SemiBold"/>
                <a:cs typeface="Comfortaa SemiBold"/>
                <a:sym typeface="Comfortaa SemiBold"/>
              </a:rPr>
              <a:t>griffins</a:t>
            </a:r>
            <a:r>
              <a:rPr lang="en-US" sz="1050">
                <a:solidFill>
                  <a:schemeClr val="dk1"/>
                </a:solidFill>
                <a:latin typeface="Comfortaa SemiBold"/>
                <a:ea typeface="Comfortaa SemiBold"/>
                <a:cs typeface="Comfortaa SemiBold"/>
                <a:sym typeface="Comfortaa SemiBold"/>
              </a:rPr>
              <a:t> were used, whether the core is reused, whether legs were used, the landing pad used, the block of the core which is a number used to </a:t>
            </a:r>
            <a:r>
              <a:rPr lang="en-US" sz="1050">
                <a:solidFill>
                  <a:schemeClr val="dk1"/>
                </a:solidFill>
                <a:latin typeface="Comfortaa SemiBold"/>
                <a:ea typeface="Comfortaa SemiBold"/>
                <a:cs typeface="Comfortaa SemiBold"/>
                <a:sym typeface="Comfortaa SemiBold"/>
              </a:rPr>
              <a:t>separate</a:t>
            </a:r>
            <a:r>
              <a:rPr lang="en-US" sz="1050">
                <a:solidFill>
                  <a:schemeClr val="dk1"/>
                </a:solidFill>
                <a:latin typeface="Comfortaa SemiBold"/>
                <a:ea typeface="Comfortaa SemiBold"/>
                <a:cs typeface="Comfortaa SemiBold"/>
                <a:sym typeface="Comfortaa SemiBold"/>
              </a:rPr>
              <a:t> version of cores, the number of times this specific core has been reused, and the serial of the core.</a:t>
            </a:r>
            <a:endParaRPr sz="105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rPr lang="en-US" sz="1050">
                <a:solidFill>
                  <a:schemeClr val="dk1"/>
                </a:solidFill>
                <a:latin typeface="Comfortaa SemiBold"/>
                <a:ea typeface="Comfortaa SemiBold"/>
                <a:cs typeface="Comfortaa SemiBold"/>
                <a:sym typeface="Comfortaa SemiBold"/>
              </a:rPr>
              <a:t>The data from these requests will be stored in lists and will be used to create a new dataframe.</a:t>
            </a:r>
            <a:endParaRPr sz="1050">
              <a:solidFill>
                <a:schemeClr val="dk1"/>
              </a:solidFill>
              <a:latin typeface="Comfortaa SemiBold"/>
              <a:ea typeface="Comfortaa SemiBold"/>
              <a:cs typeface="Comfortaa SemiBold"/>
              <a:sym typeface="Comfortaa SemiBold"/>
            </a:endParaRPr>
          </a:p>
          <a:p>
            <a:pPr indent="0" lvl="0" marL="0" rtl="0" algn="l">
              <a:lnSpc>
                <a:spcPct val="115000"/>
              </a:lnSpc>
              <a:spcBef>
                <a:spcPts val="500"/>
              </a:spcBef>
              <a:spcAft>
                <a:spcPts val="0"/>
              </a:spcAft>
              <a:buNone/>
            </a:pPr>
            <a:r>
              <a:t/>
            </a:r>
            <a:endParaRPr sz="1050">
              <a:solidFill>
                <a:schemeClr val="dk1"/>
              </a:solidFill>
              <a:latin typeface="Comfortaa SemiBold"/>
              <a:ea typeface="Comfortaa SemiBold"/>
              <a:cs typeface="Comfortaa SemiBold"/>
              <a:sym typeface="Comfortaa SemiBold"/>
            </a:endParaRPr>
          </a:p>
          <a:p>
            <a:pPr indent="0" lvl="0" marL="0" marR="190500" rtl="0" algn="l">
              <a:lnSpc>
                <a:spcPct val="115000"/>
              </a:lnSpc>
              <a:spcBef>
                <a:spcPts val="500"/>
              </a:spcBef>
              <a:spcAft>
                <a:spcPts val="0"/>
              </a:spcAft>
              <a:buNone/>
            </a:pPr>
            <a:r>
              <a:rPr lang="en-US" sz="1050">
                <a:solidFill>
                  <a:schemeClr val="dk1"/>
                </a:solidFill>
                <a:latin typeface="Comfortaa SemiBold"/>
                <a:ea typeface="Comfortaa SemiBold"/>
                <a:cs typeface="Comfortaa SemiBold"/>
                <a:sym typeface="Comfortaa SemiBold"/>
              </a:rPr>
              <a:t>These functions will apply the outputs globally to the </a:t>
            </a:r>
            <a:endParaRPr sz="1050">
              <a:solidFill>
                <a:schemeClr val="dk1"/>
              </a:solidFill>
              <a:latin typeface="Comfortaa SemiBold"/>
              <a:ea typeface="Comfortaa SemiBold"/>
              <a:cs typeface="Comfortaa SemiBold"/>
              <a:sym typeface="Comfortaa SemiBold"/>
            </a:endParaRPr>
          </a:p>
          <a:p>
            <a:pPr indent="0" lvl="0" marL="0" marR="190500" rtl="0" algn="l">
              <a:lnSpc>
                <a:spcPct val="115000"/>
              </a:lnSpc>
              <a:spcBef>
                <a:spcPts val="500"/>
              </a:spcBef>
              <a:spcAft>
                <a:spcPts val="0"/>
              </a:spcAft>
              <a:buNone/>
            </a:pPr>
            <a:r>
              <a:rPr lang="en-US" sz="1050">
                <a:solidFill>
                  <a:schemeClr val="dk1"/>
                </a:solidFill>
                <a:latin typeface="Comfortaa SemiBold"/>
                <a:ea typeface="Comfortaa SemiBold"/>
                <a:cs typeface="Comfortaa SemiBold"/>
                <a:sym typeface="Comfortaa SemiBold"/>
              </a:rPr>
              <a:t>above variables. Let's take a looks at </a:t>
            </a:r>
            <a:r>
              <a:rPr lang="en-US" sz="1050">
                <a:solidFill>
                  <a:schemeClr val="dk1"/>
                </a:solidFill>
                <a:latin typeface="Comfortaa SemiBold"/>
                <a:ea typeface="Comfortaa SemiBold"/>
                <a:cs typeface="Comfortaa SemiBold"/>
                <a:sym typeface="Comfortaa SemiBold"/>
              </a:rPr>
              <a:t>Booster Version</a:t>
            </a:r>
            <a:r>
              <a:rPr lang="en-US" sz="1050">
                <a:solidFill>
                  <a:schemeClr val="dk1"/>
                </a:solidFill>
                <a:latin typeface="Comfortaa SemiBold"/>
                <a:ea typeface="Comfortaa SemiBold"/>
                <a:cs typeface="Comfortaa SemiBold"/>
                <a:sym typeface="Comfortaa SemiBold"/>
              </a:rPr>
              <a:t> </a:t>
            </a:r>
            <a:endParaRPr sz="1050">
              <a:solidFill>
                <a:schemeClr val="dk1"/>
              </a:solidFill>
              <a:latin typeface="Comfortaa SemiBold"/>
              <a:ea typeface="Comfortaa SemiBold"/>
              <a:cs typeface="Comfortaa SemiBold"/>
              <a:sym typeface="Comfortaa SemiBold"/>
            </a:endParaRPr>
          </a:p>
          <a:p>
            <a:pPr indent="0" lvl="0" marL="0" marR="190500" rtl="0" algn="l">
              <a:lnSpc>
                <a:spcPct val="115000"/>
              </a:lnSpc>
              <a:spcBef>
                <a:spcPts val="500"/>
              </a:spcBef>
              <a:spcAft>
                <a:spcPts val="0"/>
              </a:spcAft>
              <a:buClr>
                <a:schemeClr val="dk1"/>
              </a:buClr>
              <a:buSzPts val="1100"/>
              <a:buFont typeface="Arial"/>
              <a:buNone/>
            </a:pPr>
            <a:r>
              <a:rPr lang="en-US" sz="1050">
                <a:solidFill>
                  <a:schemeClr val="dk1"/>
                </a:solidFill>
                <a:latin typeface="Comfortaa SemiBold"/>
                <a:ea typeface="Comfortaa SemiBold"/>
                <a:cs typeface="Comfortaa SemiBold"/>
                <a:sym typeface="Comfortaa SemiBold"/>
              </a:rPr>
              <a:t>variable. Before we apply getBoosterVersion the list is empty:</a:t>
            </a:r>
            <a:endParaRPr sz="1050">
              <a:solidFill>
                <a:schemeClr val="dk1"/>
              </a:solidFill>
              <a:latin typeface="Comfortaa SemiBold"/>
              <a:ea typeface="Comfortaa SemiBold"/>
              <a:cs typeface="Comfortaa SemiBold"/>
              <a:sym typeface="Comfortaa SemiBold"/>
            </a:endParaRPr>
          </a:p>
          <a:p>
            <a:pPr indent="0" lvl="0" marL="0" marR="190500" rtl="0" algn="l">
              <a:lnSpc>
                <a:spcPct val="115000"/>
              </a:lnSpc>
              <a:spcBef>
                <a:spcPts val="500"/>
              </a:spcBef>
              <a:spcAft>
                <a:spcPts val="0"/>
              </a:spcAft>
              <a:buNone/>
            </a:pPr>
            <a:r>
              <a:t/>
            </a:r>
            <a:endParaRPr sz="1050">
              <a:solidFill>
                <a:schemeClr val="dk1"/>
              </a:solidFill>
              <a:highlight>
                <a:srgbClr val="FFFFFF"/>
              </a:highlight>
            </a:endParaRPr>
          </a:p>
          <a:p>
            <a:pPr indent="0" lvl="0" marL="0" rtl="0" algn="l">
              <a:lnSpc>
                <a:spcPct val="140000"/>
              </a:lnSpc>
              <a:spcBef>
                <a:spcPts val="0"/>
              </a:spcBef>
              <a:spcAft>
                <a:spcPts val="500"/>
              </a:spcAft>
              <a:buSzPts val="852"/>
              <a:buNone/>
            </a:pPr>
            <a:r>
              <a:t/>
            </a:r>
            <a:endParaRPr sz="1162">
              <a:solidFill>
                <a:schemeClr val="dk1"/>
              </a:solidFill>
              <a:latin typeface="Comfortaa SemiBold"/>
              <a:ea typeface="Comfortaa SemiBold"/>
              <a:cs typeface="Comfortaa SemiBold"/>
              <a:sym typeface="Comfortaa SemiBold"/>
            </a:endParaRPr>
          </a:p>
        </p:txBody>
      </p:sp>
      <p:sp>
        <p:nvSpPr>
          <p:cNvPr id="216" name="Google Shape;216;p2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Data Collection – SpaceX API</a:t>
            </a:r>
            <a:endParaRPr sz="400">
              <a:latin typeface="Comfortaa SemiBold"/>
              <a:ea typeface="Comfortaa SemiBold"/>
              <a:cs typeface="Comfortaa SemiBold"/>
              <a:sym typeface="Comfortaa SemiBold"/>
            </a:endParaRPr>
          </a:p>
        </p:txBody>
      </p:sp>
      <p:pic>
        <p:nvPicPr>
          <p:cNvPr id="217" name="Google Shape;217;p29"/>
          <p:cNvPicPr preferRelativeResize="0"/>
          <p:nvPr/>
        </p:nvPicPr>
        <p:blipFill>
          <a:blip r:embed="rId4">
            <a:alphaModFix/>
          </a:blip>
          <a:stretch>
            <a:fillRect/>
          </a:stretch>
        </p:blipFill>
        <p:spPr>
          <a:xfrm>
            <a:off x="10093525" y="1440100"/>
            <a:ext cx="960100" cy="1989225"/>
          </a:xfrm>
          <a:prstGeom prst="rect">
            <a:avLst/>
          </a:prstGeom>
          <a:noFill/>
          <a:ln cap="flat" cmpd="sng" w="19050">
            <a:solidFill>
              <a:schemeClr val="dk2"/>
            </a:solidFill>
            <a:prstDash val="solid"/>
            <a:round/>
            <a:headEnd len="sm" w="sm" type="none"/>
            <a:tailEnd len="sm" w="sm" type="none"/>
          </a:ln>
        </p:spPr>
      </p:pic>
      <p:pic>
        <p:nvPicPr>
          <p:cNvPr id="218" name="Google Shape;218;p29"/>
          <p:cNvPicPr preferRelativeResize="0"/>
          <p:nvPr/>
        </p:nvPicPr>
        <p:blipFill>
          <a:blip r:embed="rId5">
            <a:alphaModFix/>
          </a:blip>
          <a:stretch>
            <a:fillRect/>
          </a:stretch>
        </p:blipFill>
        <p:spPr>
          <a:xfrm>
            <a:off x="5985300" y="3652950"/>
            <a:ext cx="3581499" cy="2774326"/>
          </a:xfrm>
          <a:prstGeom prst="rect">
            <a:avLst/>
          </a:prstGeom>
          <a:noFill/>
          <a:ln cap="flat" cmpd="sng" w="19050">
            <a:solidFill>
              <a:schemeClr val="dk2"/>
            </a:solidFill>
            <a:prstDash val="solid"/>
            <a:round/>
            <a:headEnd len="sm" w="sm" type="none"/>
            <a:tailEnd len="sm" w="sm" type="none"/>
          </a:ln>
        </p:spPr>
      </p:pic>
      <p:sp>
        <p:nvSpPr>
          <p:cNvPr id="219" name="Google Shape;219;p29"/>
          <p:cNvSpPr txBox="1"/>
          <p:nvPr/>
        </p:nvSpPr>
        <p:spPr>
          <a:xfrm>
            <a:off x="634175" y="1568775"/>
            <a:ext cx="62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omfortaa SemiBold"/>
                <a:ea typeface="Comfortaa SemiBold"/>
                <a:cs typeface="Comfortaa SemiBold"/>
                <a:sym typeface="Comfortaa SemiBold"/>
              </a:rPr>
              <a:t>9.</a:t>
            </a:r>
            <a:endParaRPr sz="1200">
              <a:latin typeface="Comfortaa SemiBold"/>
              <a:ea typeface="Comfortaa SemiBold"/>
              <a:cs typeface="Comfortaa SemiBold"/>
              <a:sym typeface="Comfortaa SemiBold"/>
            </a:endParaRPr>
          </a:p>
        </p:txBody>
      </p:sp>
      <p:sp>
        <p:nvSpPr>
          <p:cNvPr id="220" name="Google Shape;220;p29"/>
          <p:cNvSpPr txBox="1"/>
          <p:nvPr/>
        </p:nvSpPr>
        <p:spPr>
          <a:xfrm>
            <a:off x="634175" y="3623775"/>
            <a:ext cx="62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omfortaa SemiBold"/>
                <a:ea typeface="Comfortaa SemiBold"/>
                <a:cs typeface="Comfortaa SemiBold"/>
                <a:sym typeface="Comfortaa SemiBold"/>
              </a:rPr>
              <a:t>10.</a:t>
            </a:r>
            <a:endParaRPr sz="1200">
              <a:latin typeface="Comfortaa SemiBold"/>
              <a:ea typeface="Comfortaa SemiBold"/>
              <a:cs typeface="Comfortaa SemiBold"/>
              <a:sym typeface="Comfortaa SemiBold"/>
            </a:endParaRPr>
          </a:p>
        </p:txBody>
      </p:sp>
      <p:sp>
        <p:nvSpPr>
          <p:cNvPr id="221" name="Google Shape;221;p29"/>
          <p:cNvSpPr/>
          <p:nvPr/>
        </p:nvSpPr>
        <p:spPr>
          <a:xfrm flipH="1">
            <a:off x="4847925" y="5030763"/>
            <a:ext cx="548100" cy="993300"/>
          </a:xfrm>
          <a:prstGeom prst="downArrow">
            <a:avLst>
              <a:gd fmla="val 50000" name="adj1"/>
              <a:gd fmla="val 50000" name="adj2"/>
            </a:avLst>
          </a:prstGeom>
          <a:gradFill>
            <a:gsLst>
              <a:gs pos="0">
                <a:srgbClr val="DCECD5"/>
              </a:gs>
              <a:gs pos="100000">
                <a:srgbClr val="93BC81"/>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flipH="1">
            <a:off x="11285600" y="1938063"/>
            <a:ext cx="548100" cy="993300"/>
          </a:xfrm>
          <a:prstGeom prst="downArrow">
            <a:avLst>
              <a:gd fmla="val 50000" name="adj1"/>
              <a:gd fmla="val 50000" name="adj2"/>
            </a:avLst>
          </a:prstGeom>
          <a:gradFill>
            <a:gsLst>
              <a:gs pos="0">
                <a:srgbClr val="DFE9FB"/>
              </a:gs>
              <a:gs pos="100000">
                <a:srgbClr val="6E9BE7"/>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txBox="1"/>
          <p:nvPr/>
        </p:nvSpPr>
        <p:spPr>
          <a:xfrm flipH="1" rot="-5400000">
            <a:off x="3990225" y="5192504"/>
            <a:ext cx="1061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step 10</a:t>
            </a:r>
            <a:endParaRPr sz="1500">
              <a:solidFill>
                <a:schemeClr val="dk2"/>
              </a:solidFill>
            </a:endParaRPr>
          </a:p>
        </p:txBody>
      </p:sp>
      <p:sp>
        <p:nvSpPr>
          <p:cNvPr id="224" name="Google Shape;224;p29"/>
          <p:cNvSpPr txBox="1"/>
          <p:nvPr/>
        </p:nvSpPr>
        <p:spPr>
          <a:xfrm flipH="1" rot="-5400000">
            <a:off x="9232850" y="2226950"/>
            <a:ext cx="80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step 9</a:t>
            </a:r>
            <a:endParaRPr sz="1500">
              <a:solidFill>
                <a:schemeClr val="dk2"/>
              </a:solidFill>
            </a:endParaRPr>
          </a:p>
        </p:txBody>
      </p:sp>
      <p:sp>
        <p:nvSpPr>
          <p:cNvPr id="225" name="Google Shape;225;p29"/>
          <p:cNvSpPr txBox="1"/>
          <p:nvPr/>
        </p:nvSpPr>
        <p:spPr>
          <a:xfrm flipH="1">
            <a:off x="10093525" y="3623775"/>
            <a:ext cx="109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dk2"/>
                </a:solidFill>
                <a:latin typeface="Comfortaa SemiBold"/>
                <a:ea typeface="Comfortaa SemiBold"/>
                <a:cs typeface="Comfortaa SemiBold"/>
                <a:sym typeface="Comfortaa SemiBold"/>
              </a:rPr>
              <a:t>Data List</a:t>
            </a:r>
            <a:endParaRPr sz="1200" u="sng">
              <a:solidFill>
                <a:schemeClr val="dk2"/>
              </a:solidFill>
              <a:latin typeface="Comfortaa SemiBold"/>
              <a:ea typeface="Comfortaa SemiBold"/>
              <a:cs typeface="Comfortaa SemiBold"/>
              <a:sym typeface="Comfortaa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 name="Google Shape;231;p30"/>
          <p:cNvSpPr txBox="1"/>
          <p:nvPr>
            <p:ph idx="1" type="body"/>
          </p:nvPr>
        </p:nvSpPr>
        <p:spPr>
          <a:xfrm>
            <a:off x="677200" y="1568775"/>
            <a:ext cx="6729000" cy="4858500"/>
          </a:xfrm>
          <a:prstGeom prst="rect">
            <a:avLst/>
          </a:prstGeom>
          <a:noFill/>
          <a:ln>
            <a:noFill/>
          </a:ln>
        </p:spPr>
        <p:txBody>
          <a:bodyPr anchorCtr="0" anchor="t" bIns="45700" lIns="91425" spcFirstLastPara="1" rIns="91425" wrap="square" tIns="45700">
            <a:normAutofit/>
          </a:bodyPr>
          <a:lstStyle/>
          <a:p>
            <a:pPr indent="0" lvl="0" marL="0" marR="190500" rtl="0" algn="l">
              <a:lnSpc>
                <a:spcPct val="150000"/>
              </a:lnSpc>
              <a:spcBef>
                <a:spcPts val="0"/>
              </a:spcBef>
              <a:spcAft>
                <a:spcPts val="0"/>
              </a:spcAft>
              <a:buNone/>
            </a:pPr>
            <a:r>
              <a:rPr lang="en-US" sz="1150">
                <a:solidFill>
                  <a:schemeClr val="dk1"/>
                </a:solidFill>
                <a:latin typeface="Comfortaa SemiBold"/>
                <a:ea typeface="Comfortaa SemiBold"/>
                <a:cs typeface="Comfortaa SemiBold"/>
                <a:sym typeface="Comfortaa SemiBold"/>
              </a:rPr>
              <a:t>11.	We applied  getBoosterVersion function method to get the booster version</a:t>
            </a:r>
            <a:endParaRPr sz="1150">
              <a:solidFill>
                <a:schemeClr val="dk1"/>
              </a:solidFill>
              <a:latin typeface="Comfortaa SemiBold"/>
              <a:ea typeface="Comfortaa SemiBold"/>
              <a:cs typeface="Comfortaa SemiBold"/>
              <a:sym typeface="Comfortaa SemiBold"/>
            </a:endParaRPr>
          </a:p>
          <a:p>
            <a:pPr indent="457200" lvl="0" marL="0" marR="190500" rtl="0" algn="l">
              <a:lnSpc>
                <a:spcPct val="150000"/>
              </a:lnSpc>
              <a:spcBef>
                <a:spcPts val="0"/>
              </a:spcBef>
              <a:spcAft>
                <a:spcPts val="0"/>
              </a:spcAft>
              <a:buNone/>
            </a:pPr>
            <a:r>
              <a:rPr lang="en-US" sz="1150">
                <a:solidFill>
                  <a:schemeClr val="dk1"/>
                </a:solidFill>
                <a:latin typeface="Comfortaa SemiBold"/>
                <a:ea typeface="Comfortaa SemiBold"/>
                <a:cs typeface="Comfortaa SemiBold"/>
                <a:sym typeface="Comfortaa SemiBold"/>
              </a:rPr>
              <a:t>and Finally we constructed our dataset using the data we have obtained. We</a:t>
            </a:r>
            <a:endParaRPr sz="1150">
              <a:solidFill>
                <a:schemeClr val="dk1"/>
              </a:solidFill>
              <a:latin typeface="Comfortaa SemiBold"/>
              <a:ea typeface="Comfortaa SemiBold"/>
              <a:cs typeface="Comfortaa SemiBold"/>
              <a:sym typeface="Comfortaa SemiBold"/>
            </a:endParaRPr>
          </a:p>
          <a:p>
            <a:pPr indent="457200" lvl="0" marL="0" marR="190500" rtl="0" algn="l">
              <a:lnSpc>
                <a:spcPct val="150000"/>
              </a:lnSpc>
              <a:spcBef>
                <a:spcPts val="0"/>
              </a:spcBef>
              <a:spcAft>
                <a:spcPts val="0"/>
              </a:spcAft>
              <a:buNone/>
            </a:pPr>
            <a:r>
              <a:rPr lang="en-US" sz="1150">
                <a:solidFill>
                  <a:schemeClr val="dk1"/>
                </a:solidFill>
                <a:latin typeface="Comfortaa SemiBold"/>
                <a:ea typeface="Comfortaa SemiBold"/>
                <a:cs typeface="Comfortaa SemiBold"/>
                <a:sym typeface="Comfortaa SemiBold"/>
              </a:rPr>
              <a:t>we combine the columns into a dictionary.</a:t>
            </a:r>
            <a:endParaRPr sz="1150">
              <a:solidFill>
                <a:schemeClr val="dk1"/>
              </a:solidFill>
              <a:latin typeface="Comfortaa SemiBold"/>
              <a:ea typeface="Comfortaa SemiBold"/>
              <a:cs typeface="Comfortaa SemiBold"/>
              <a:sym typeface="Comfortaa SemiBold"/>
            </a:endParaRPr>
          </a:p>
          <a:p>
            <a:pPr indent="0" lvl="0" marL="0" marR="190500" rtl="0" algn="l">
              <a:lnSpc>
                <a:spcPct val="150000"/>
              </a:lnSpc>
              <a:spcBef>
                <a:spcPts val="0"/>
              </a:spcBef>
              <a:spcAft>
                <a:spcPts val="0"/>
              </a:spcAft>
              <a:buNone/>
            </a:pPr>
            <a:r>
              <a:t/>
            </a:r>
            <a:endParaRPr sz="1150">
              <a:solidFill>
                <a:schemeClr val="dk1"/>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rPr lang="en-US" sz="1150">
                <a:solidFill>
                  <a:schemeClr val="dk1"/>
                </a:solidFill>
                <a:latin typeface="Comfortaa SemiBold"/>
                <a:ea typeface="Comfortaa SemiBold"/>
                <a:cs typeface="Comfortaa SemiBold"/>
                <a:sym typeface="Comfortaa SemiBold"/>
              </a:rPr>
              <a:t>12.	Then we create a Pandas dataframe  from the dictionary launch_dict.</a:t>
            </a:r>
            <a:r>
              <a:rPr lang="en-US" sz="1150">
                <a:solidFill>
                  <a:schemeClr val="dk1"/>
                </a:solidFill>
                <a:latin typeface="Comfortaa SemiBold"/>
                <a:ea typeface="Comfortaa SemiBold"/>
                <a:cs typeface="Comfortaa SemiBold"/>
                <a:sym typeface="Comfortaa SemiBold"/>
              </a:rPr>
              <a:t> and s</a:t>
            </a:r>
            <a:r>
              <a:rPr lang="en-US" sz="1150">
                <a:solidFill>
                  <a:schemeClr val="dk1"/>
                </a:solidFill>
                <a:latin typeface="Comfortaa SemiBold"/>
                <a:ea typeface="Comfortaa SemiBold"/>
                <a:cs typeface="Comfortaa SemiBold"/>
                <a:sym typeface="Comfortaa SemiBold"/>
              </a:rPr>
              <a:t>how</a:t>
            </a:r>
            <a:endParaRPr sz="1150">
              <a:solidFill>
                <a:schemeClr val="dk1"/>
              </a:solidFill>
              <a:latin typeface="Comfortaa SemiBold"/>
              <a:ea typeface="Comfortaa SemiBold"/>
              <a:cs typeface="Comfortaa SemiBold"/>
              <a:sym typeface="Comfortaa SemiBold"/>
            </a:endParaRPr>
          </a:p>
          <a:p>
            <a:pPr indent="457200" lvl="0" marL="0" rtl="0" algn="l">
              <a:lnSpc>
                <a:spcPct val="150000"/>
              </a:lnSpc>
              <a:spcBef>
                <a:spcPts val="500"/>
              </a:spcBef>
              <a:spcAft>
                <a:spcPts val="500"/>
              </a:spcAft>
              <a:buNone/>
            </a:pPr>
            <a:r>
              <a:rPr lang="en-US" sz="1150">
                <a:solidFill>
                  <a:schemeClr val="dk1"/>
                </a:solidFill>
                <a:latin typeface="Comfortaa SemiBold"/>
                <a:ea typeface="Comfortaa SemiBold"/>
                <a:cs typeface="Comfortaa SemiBold"/>
                <a:sym typeface="Comfortaa SemiBold"/>
              </a:rPr>
              <a:t>the summary of the dataframe.</a:t>
            </a:r>
            <a:endParaRPr sz="1262">
              <a:solidFill>
                <a:schemeClr val="dk1"/>
              </a:solidFill>
              <a:latin typeface="Comfortaa SemiBold"/>
              <a:ea typeface="Comfortaa SemiBold"/>
              <a:cs typeface="Comfortaa SemiBold"/>
              <a:sym typeface="Comfortaa SemiBold"/>
            </a:endParaRPr>
          </a:p>
        </p:txBody>
      </p:sp>
      <p:sp>
        <p:nvSpPr>
          <p:cNvPr id="232" name="Google Shape;232;p3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Data Collection – SpaceX API</a:t>
            </a:r>
            <a:endParaRPr sz="400">
              <a:latin typeface="Comfortaa SemiBold"/>
              <a:ea typeface="Comfortaa SemiBold"/>
              <a:cs typeface="Comfortaa SemiBold"/>
              <a:sym typeface="Comfortaa SemiBold"/>
            </a:endParaRPr>
          </a:p>
        </p:txBody>
      </p:sp>
      <p:pic>
        <p:nvPicPr>
          <p:cNvPr id="233" name="Google Shape;233;p30"/>
          <p:cNvPicPr preferRelativeResize="0"/>
          <p:nvPr/>
        </p:nvPicPr>
        <p:blipFill>
          <a:blip r:embed="rId4">
            <a:alphaModFix/>
          </a:blip>
          <a:stretch>
            <a:fillRect/>
          </a:stretch>
        </p:blipFill>
        <p:spPr>
          <a:xfrm>
            <a:off x="7717250" y="1568775"/>
            <a:ext cx="3740725" cy="2940650"/>
          </a:xfrm>
          <a:prstGeom prst="rect">
            <a:avLst/>
          </a:prstGeom>
          <a:noFill/>
          <a:ln cap="flat" cmpd="sng" w="19050">
            <a:solidFill>
              <a:schemeClr val="dk2"/>
            </a:solidFill>
            <a:prstDash val="solid"/>
            <a:round/>
            <a:headEnd len="sm" w="sm" type="none"/>
            <a:tailEnd len="sm" w="sm" type="none"/>
          </a:ln>
        </p:spPr>
      </p:pic>
      <p:pic>
        <p:nvPicPr>
          <p:cNvPr id="234" name="Google Shape;234;p30"/>
          <p:cNvPicPr preferRelativeResize="0"/>
          <p:nvPr/>
        </p:nvPicPr>
        <p:blipFill>
          <a:blip r:embed="rId5">
            <a:alphaModFix/>
          </a:blip>
          <a:stretch>
            <a:fillRect/>
          </a:stretch>
        </p:blipFill>
        <p:spPr>
          <a:xfrm>
            <a:off x="2565875" y="3394075"/>
            <a:ext cx="4660826" cy="3104675"/>
          </a:xfrm>
          <a:prstGeom prst="rect">
            <a:avLst/>
          </a:prstGeom>
          <a:noFill/>
          <a:ln cap="flat" cmpd="sng" w="19050">
            <a:solidFill>
              <a:schemeClr val="dk2"/>
            </a:solidFill>
            <a:prstDash val="solid"/>
            <a:round/>
            <a:headEnd len="sm" w="sm" type="none"/>
            <a:tailEnd len="sm" w="sm" type="none"/>
          </a:ln>
        </p:spPr>
      </p:pic>
      <p:sp>
        <p:nvSpPr>
          <p:cNvPr id="235" name="Google Shape;235;p30"/>
          <p:cNvSpPr txBox="1"/>
          <p:nvPr/>
        </p:nvSpPr>
        <p:spPr>
          <a:xfrm flipH="1" rot="-5400000">
            <a:off x="579075" y="4715580"/>
            <a:ext cx="253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rPr>
              <a:t>Our pandas </a:t>
            </a:r>
            <a:r>
              <a:rPr lang="en-US" sz="1800">
                <a:solidFill>
                  <a:schemeClr val="dk2"/>
                </a:solidFill>
              </a:rPr>
              <a:t>Dataframe</a:t>
            </a:r>
            <a:endParaRPr sz="1800">
              <a:solidFill>
                <a:schemeClr val="dk2"/>
              </a:solidFill>
            </a:endParaRPr>
          </a:p>
        </p:txBody>
      </p:sp>
      <p:sp>
        <p:nvSpPr>
          <p:cNvPr id="236" name="Google Shape;236;p30"/>
          <p:cNvSpPr txBox="1"/>
          <p:nvPr/>
        </p:nvSpPr>
        <p:spPr>
          <a:xfrm flipH="1">
            <a:off x="9183800" y="4738663"/>
            <a:ext cx="80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step 11</a:t>
            </a:r>
            <a:endParaRPr sz="1500">
              <a:solidFill>
                <a:schemeClr val="dk2"/>
              </a:solidFill>
            </a:endParaRPr>
          </a:p>
        </p:txBody>
      </p:sp>
      <p:sp>
        <p:nvSpPr>
          <p:cNvPr id="237" name="Google Shape;237;p30"/>
          <p:cNvSpPr/>
          <p:nvPr/>
        </p:nvSpPr>
        <p:spPr>
          <a:xfrm flipH="1" rot="5400000">
            <a:off x="9220700" y="5093213"/>
            <a:ext cx="548100" cy="993300"/>
          </a:xfrm>
          <a:prstGeom prst="downArrow">
            <a:avLst>
              <a:gd fmla="val 50000" name="adj1"/>
              <a:gd fmla="val 50000" name="adj2"/>
            </a:avLst>
          </a:prstGeom>
          <a:gradFill>
            <a:gsLst>
              <a:gs pos="0">
                <a:srgbClr val="DFE9FB"/>
              </a:gs>
              <a:gs pos="100000">
                <a:srgbClr val="6E9BE7"/>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677200" y="4509425"/>
            <a:ext cx="706500" cy="711600"/>
          </a:xfrm>
          <a:prstGeom prst="smileyFace">
            <a:avLst>
              <a:gd fmla="val 4653" name="adj"/>
            </a:avLst>
          </a:prstGeom>
          <a:gradFill>
            <a:gsLst>
              <a:gs pos="0">
                <a:srgbClr val="FFF6DB"/>
              </a:gs>
              <a:gs pos="100000">
                <a:srgbClr val="FAD25C"/>
              </a:gs>
            </a:gsLst>
            <a:path path="circle">
              <a:fillToRect b="50%" l="50%" r="50%" t="50%"/>
            </a:path>
            <a:tileRect/>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31"/>
          <p:cNvSpPr txBox="1"/>
          <p:nvPr>
            <p:ph idx="1" type="body"/>
          </p:nvPr>
        </p:nvSpPr>
        <p:spPr>
          <a:xfrm>
            <a:off x="677200" y="1568775"/>
            <a:ext cx="6729000" cy="4858500"/>
          </a:xfrm>
          <a:prstGeom prst="rect">
            <a:avLst/>
          </a:prstGeom>
          <a:noFill/>
          <a:ln>
            <a:noFill/>
          </a:ln>
        </p:spPr>
        <p:txBody>
          <a:bodyPr anchorCtr="0" anchor="t" bIns="45700" lIns="91425" spcFirstLastPara="1" rIns="91425" wrap="square" tIns="45700">
            <a:normAutofit/>
          </a:bodyPr>
          <a:lstStyle/>
          <a:p>
            <a:pPr indent="0" lvl="0" marL="0" marR="190500" rtl="0" algn="l">
              <a:lnSpc>
                <a:spcPct val="150000"/>
              </a:lnSpc>
              <a:spcBef>
                <a:spcPts val="0"/>
              </a:spcBef>
              <a:spcAft>
                <a:spcPts val="0"/>
              </a:spcAft>
              <a:buNone/>
            </a:pPr>
            <a:r>
              <a:rPr lang="en-US" sz="1450">
                <a:solidFill>
                  <a:schemeClr val="dk1"/>
                </a:solidFill>
                <a:latin typeface="Comfortaa SemiBold"/>
                <a:ea typeface="Comfortaa SemiBold"/>
                <a:cs typeface="Comfortaa SemiBold"/>
                <a:sym typeface="Comfortaa SemiBold"/>
              </a:rPr>
              <a:t>13.	</a:t>
            </a:r>
            <a:r>
              <a:rPr lang="en-US" sz="1350">
                <a:solidFill>
                  <a:schemeClr val="dk1"/>
                </a:solidFill>
                <a:latin typeface="Comfortaa SemiBold"/>
                <a:ea typeface="Comfortaa SemiBold"/>
                <a:cs typeface="Comfortaa SemiBold"/>
                <a:sym typeface="Comfortaa SemiBold"/>
              </a:rPr>
              <a:t>Now that we have removed some values we should reset the</a:t>
            </a:r>
            <a:endParaRPr sz="1350">
              <a:solidFill>
                <a:schemeClr val="dk1"/>
              </a:solidFill>
              <a:latin typeface="Comfortaa SemiBold"/>
              <a:ea typeface="Comfortaa SemiBold"/>
              <a:cs typeface="Comfortaa SemiBold"/>
              <a:sym typeface="Comfortaa SemiBold"/>
            </a:endParaRPr>
          </a:p>
          <a:p>
            <a:pPr indent="457200" lvl="0" marL="0" marR="190500" rtl="0" algn="l">
              <a:lnSpc>
                <a:spcPct val="150000"/>
              </a:lnSpc>
              <a:spcBef>
                <a:spcPts val="0"/>
              </a:spcBef>
              <a:spcAft>
                <a:spcPts val="0"/>
              </a:spcAft>
              <a:buNone/>
            </a:pPr>
            <a:r>
              <a:rPr lang="en-US" sz="1350">
                <a:solidFill>
                  <a:schemeClr val="dk1"/>
                </a:solidFill>
                <a:latin typeface="Comfortaa SemiBold"/>
                <a:ea typeface="Comfortaa SemiBold"/>
                <a:cs typeface="Comfortaa SemiBold"/>
                <a:sym typeface="Comfortaa SemiBold"/>
              </a:rPr>
              <a:t>FlightNumber column</a:t>
            </a:r>
            <a:endParaRPr sz="1350">
              <a:solidFill>
                <a:schemeClr val="dk1"/>
              </a:solidFill>
              <a:latin typeface="Comfortaa SemiBold"/>
              <a:ea typeface="Comfortaa SemiBold"/>
              <a:cs typeface="Comfortaa SemiBold"/>
              <a:sym typeface="Comfortaa SemiBold"/>
            </a:endParaRPr>
          </a:p>
          <a:p>
            <a:pPr indent="0" lvl="0" marL="0" marR="190500" rtl="0" algn="l">
              <a:lnSpc>
                <a:spcPct val="150000"/>
              </a:lnSpc>
              <a:spcBef>
                <a:spcPts val="0"/>
              </a:spcBef>
              <a:spcAft>
                <a:spcPts val="0"/>
              </a:spcAft>
              <a:buNone/>
            </a:pPr>
            <a:r>
              <a:t/>
            </a:r>
            <a:endParaRPr sz="1350">
              <a:solidFill>
                <a:schemeClr val="dk1"/>
              </a:solidFill>
              <a:latin typeface="Comfortaa SemiBold"/>
              <a:ea typeface="Comfortaa SemiBold"/>
              <a:cs typeface="Comfortaa SemiBold"/>
              <a:sym typeface="Comfortaa SemiBold"/>
            </a:endParaRPr>
          </a:p>
          <a:p>
            <a:pPr indent="0" lvl="0" marL="0" marR="190500" rtl="0" algn="l">
              <a:lnSpc>
                <a:spcPct val="150000"/>
              </a:lnSpc>
              <a:spcBef>
                <a:spcPts val="0"/>
              </a:spcBef>
              <a:spcAft>
                <a:spcPts val="0"/>
              </a:spcAft>
              <a:buNone/>
            </a:pPr>
            <a:r>
              <a:t/>
            </a:r>
            <a:endParaRPr sz="1350">
              <a:solidFill>
                <a:schemeClr val="dk1"/>
              </a:solidFill>
              <a:latin typeface="Comfortaa SemiBold"/>
              <a:ea typeface="Comfortaa SemiBold"/>
              <a:cs typeface="Comfortaa SemiBold"/>
              <a:sym typeface="Comfortaa SemiBold"/>
            </a:endParaRPr>
          </a:p>
          <a:p>
            <a:pPr indent="0" lvl="0" marL="0" marR="190500" rtl="0" algn="l">
              <a:lnSpc>
                <a:spcPct val="150000"/>
              </a:lnSpc>
              <a:spcBef>
                <a:spcPts val="0"/>
              </a:spcBef>
              <a:spcAft>
                <a:spcPts val="0"/>
              </a:spcAft>
              <a:buNone/>
            </a:pPr>
            <a:r>
              <a:t/>
            </a:r>
            <a:endParaRPr sz="1350">
              <a:solidFill>
                <a:schemeClr val="dk1"/>
              </a:solidFill>
              <a:latin typeface="Comfortaa SemiBold"/>
              <a:ea typeface="Comfortaa SemiBold"/>
              <a:cs typeface="Comfortaa SemiBold"/>
              <a:sym typeface="Comfortaa SemiBold"/>
            </a:endParaRPr>
          </a:p>
          <a:p>
            <a:pPr indent="0" lvl="0" marL="0" marR="190500" rtl="0" algn="l">
              <a:lnSpc>
                <a:spcPct val="150000"/>
              </a:lnSpc>
              <a:spcBef>
                <a:spcPts val="0"/>
              </a:spcBef>
              <a:spcAft>
                <a:spcPts val="0"/>
              </a:spcAft>
              <a:buNone/>
            </a:pPr>
            <a:r>
              <a:rPr lang="en-US" sz="1350">
                <a:solidFill>
                  <a:schemeClr val="dk1"/>
                </a:solidFill>
                <a:latin typeface="Comfortaa SemiBold"/>
                <a:ea typeface="Comfortaa SemiBold"/>
                <a:cs typeface="Comfortaa SemiBold"/>
                <a:sym typeface="Comfortaa SemiBold"/>
              </a:rPr>
              <a:t>14.	And Finally we can view the DataFrame.</a:t>
            </a:r>
            <a:endParaRPr sz="1350">
              <a:solidFill>
                <a:schemeClr val="dk1"/>
              </a:solidFill>
              <a:latin typeface="Comfortaa SemiBold"/>
              <a:ea typeface="Comfortaa SemiBold"/>
              <a:cs typeface="Comfortaa SemiBold"/>
              <a:sym typeface="Comfortaa SemiBold"/>
            </a:endParaRPr>
          </a:p>
        </p:txBody>
      </p:sp>
      <p:sp>
        <p:nvSpPr>
          <p:cNvPr id="245" name="Google Shape;245;p3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Data Collection – SpaceX API</a:t>
            </a:r>
            <a:endParaRPr sz="400">
              <a:latin typeface="Comfortaa SemiBold"/>
              <a:ea typeface="Comfortaa SemiBold"/>
              <a:cs typeface="Comfortaa SemiBold"/>
              <a:sym typeface="Comfortaa SemiBold"/>
            </a:endParaRPr>
          </a:p>
        </p:txBody>
      </p:sp>
      <p:sp>
        <p:nvSpPr>
          <p:cNvPr id="246" name="Google Shape;246;p31"/>
          <p:cNvSpPr txBox="1"/>
          <p:nvPr/>
        </p:nvSpPr>
        <p:spPr>
          <a:xfrm flipH="1">
            <a:off x="10396125" y="3689738"/>
            <a:ext cx="1242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step 13</a:t>
            </a:r>
            <a:endParaRPr sz="1500">
              <a:solidFill>
                <a:schemeClr val="dk2"/>
              </a:solidFill>
            </a:endParaRPr>
          </a:p>
        </p:txBody>
      </p:sp>
      <p:sp>
        <p:nvSpPr>
          <p:cNvPr id="247" name="Google Shape;247;p31"/>
          <p:cNvSpPr/>
          <p:nvPr/>
        </p:nvSpPr>
        <p:spPr>
          <a:xfrm flipH="1" rot="5400000">
            <a:off x="10514900" y="3932813"/>
            <a:ext cx="548100" cy="993300"/>
          </a:xfrm>
          <a:prstGeom prst="downArrow">
            <a:avLst>
              <a:gd fmla="val 50000" name="adj1"/>
              <a:gd fmla="val 50000" name="adj2"/>
            </a:avLst>
          </a:prstGeom>
          <a:gradFill>
            <a:gsLst>
              <a:gs pos="0">
                <a:srgbClr val="DCECD5"/>
              </a:gs>
              <a:gs pos="100000">
                <a:srgbClr val="93BC81"/>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1"/>
          <p:cNvPicPr preferRelativeResize="0"/>
          <p:nvPr/>
        </p:nvPicPr>
        <p:blipFill>
          <a:blip r:embed="rId4">
            <a:alphaModFix/>
          </a:blip>
          <a:stretch>
            <a:fillRect/>
          </a:stretch>
        </p:blipFill>
        <p:spPr>
          <a:xfrm>
            <a:off x="7300600" y="1568775"/>
            <a:ext cx="4481000" cy="1802054"/>
          </a:xfrm>
          <a:prstGeom prst="rect">
            <a:avLst/>
          </a:prstGeom>
          <a:noFill/>
          <a:ln cap="flat" cmpd="sng" w="19050">
            <a:solidFill>
              <a:schemeClr val="dk2"/>
            </a:solidFill>
            <a:prstDash val="solid"/>
            <a:round/>
            <a:headEnd len="sm" w="sm" type="none"/>
            <a:tailEnd len="sm" w="sm" type="none"/>
          </a:ln>
        </p:spPr>
      </p:pic>
      <p:pic>
        <p:nvPicPr>
          <p:cNvPr id="249" name="Google Shape;249;p31"/>
          <p:cNvPicPr preferRelativeResize="0"/>
          <p:nvPr/>
        </p:nvPicPr>
        <p:blipFill rotWithShape="1">
          <a:blip r:embed="rId5">
            <a:alphaModFix/>
          </a:blip>
          <a:srcRect b="49708" l="0" r="0" t="0"/>
          <a:stretch/>
        </p:blipFill>
        <p:spPr>
          <a:xfrm>
            <a:off x="548200" y="3772975"/>
            <a:ext cx="8867075" cy="2579801"/>
          </a:xfrm>
          <a:prstGeom prst="rect">
            <a:avLst/>
          </a:prstGeom>
          <a:noFill/>
          <a:ln cap="flat" cmpd="sng" w="19050">
            <a:solidFill>
              <a:schemeClr val="dk2"/>
            </a:solidFill>
            <a:prstDash val="solid"/>
            <a:round/>
            <a:headEnd len="sm" w="sm" type="none"/>
            <a:tailEnd len="sm" w="sm" type="none"/>
          </a:ln>
        </p:spPr>
      </p:pic>
      <p:sp>
        <p:nvSpPr>
          <p:cNvPr id="250" name="Google Shape;250;p31"/>
          <p:cNvSpPr/>
          <p:nvPr/>
        </p:nvSpPr>
        <p:spPr>
          <a:xfrm>
            <a:off x="9776625" y="5824875"/>
            <a:ext cx="619500" cy="602400"/>
          </a:xfrm>
          <a:prstGeom prst="smileyFace">
            <a:avLst>
              <a:gd fmla="val 4653" name="adj"/>
            </a:avLst>
          </a:prstGeom>
          <a:gradFill>
            <a:gsLst>
              <a:gs pos="0">
                <a:srgbClr val="FFF6DB"/>
              </a:gs>
              <a:gs pos="100000">
                <a:srgbClr val="FAD25C"/>
              </a:gs>
            </a:gsLst>
            <a:path path="circle">
              <a:fillToRect b="50%" l="50%" r="50%" t="50%"/>
            </a:path>
            <a:tileRect/>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3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32"/>
          <p:cNvSpPr txBox="1"/>
          <p:nvPr>
            <p:ph idx="1" type="body"/>
          </p:nvPr>
        </p:nvSpPr>
        <p:spPr>
          <a:xfrm>
            <a:off x="856075" y="1515025"/>
            <a:ext cx="9258900" cy="4858500"/>
          </a:xfrm>
          <a:prstGeom prst="rect">
            <a:avLst/>
          </a:prstGeom>
          <a:noFill/>
          <a:ln>
            <a:noFill/>
          </a:ln>
        </p:spPr>
        <p:txBody>
          <a:bodyPr anchorCtr="0" anchor="t" bIns="45700" lIns="91425" spcFirstLastPara="1" rIns="91425" wrap="square" tIns="45700">
            <a:normAutofit/>
          </a:bodyPr>
          <a:lstStyle/>
          <a:p>
            <a:pPr indent="0" lvl="0" marL="0" marR="190500" rtl="0" algn="l">
              <a:lnSpc>
                <a:spcPct val="150000"/>
              </a:lnSpc>
              <a:spcBef>
                <a:spcPts val="0"/>
              </a:spcBef>
              <a:spcAft>
                <a:spcPts val="0"/>
              </a:spcAft>
              <a:buNone/>
            </a:pPr>
            <a:r>
              <a:rPr lang="en-US" sz="1100">
                <a:solidFill>
                  <a:schemeClr val="dk1"/>
                </a:solidFill>
                <a:latin typeface="Comfortaa SemiBold"/>
                <a:ea typeface="Comfortaa SemiBold"/>
                <a:cs typeface="Comfortaa SemiBold"/>
                <a:sym typeface="Comfortaa SemiBold"/>
              </a:rPr>
              <a:t>15.	</a:t>
            </a:r>
            <a:r>
              <a:rPr lang="en-US" sz="1100">
                <a:solidFill>
                  <a:schemeClr val="dk1"/>
                </a:solidFill>
                <a:highlight>
                  <a:srgbClr val="FFFFFF"/>
                </a:highlight>
                <a:latin typeface="Comfortaa SemiBold"/>
                <a:ea typeface="Comfortaa SemiBold"/>
                <a:cs typeface="Comfortaa SemiBold"/>
                <a:sym typeface="Comfortaa SemiBold"/>
              </a:rPr>
              <a:t>We can see that some of the rows are missing values in our dataset.  Before we can continue we must </a:t>
            </a:r>
            <a:endParaRPr sz="1100">
              <a:solidFill>
                <a:schemeClr val="dk1"/>
              </a:solidFill>
              <a:highlight>
                <a:srgbClr val="FFFFFF"/>
              </a:highlight>
              <a:latin typeface="Comfortaa SemiBold"/>
              <a:ea typeface="Comfortaa SemiBold"/>
              <a:cs typeface="Comfortaa SemiBold"/>
              <a:sym typeface="Comfortaa SemiBold"/>
            </a:endParaRPr>
          </a:p>
          <a:p>
            <a:pPr indent="457200" lvl="0" marL="0" marR="190500" rtl="0" algn="l">
              <a:lnSpc>
                <a:spcPct val="150000"/>
              </a:lnSpc>
              <a:spcBef>
                <a:spcPts val="0"/>
              </a:spcBef>
              <a:spcAft>
                <a:spcPts val="0"/>
              </a:spcAft>
              <a:buNone/>
            </a:pPr>
            <a:r>
              <a:rPr lang="en-US" sz="1100">
                <a:solidFill>
                  <a:schemeClr val="dk1"/>
                </a:solidFill>
                <a:highlight>
                  <a:srgbClr val="FFFFFF"/>
                </a:highlight>
                <a:latin typeface="Comfortaa SemiBold"/>
                <a:ea typeface="Comfortaa SemiBold"/>
                <a:cs typeface="Comfortaa SemiBold"/>
                <a:sym typeface="Comfortaa SemiBold"/>
              </a:rPr>
              <a:t>deal with these missing values. The </a:t>
            </a:r>
            <a:r>
              <a:rPr lang="en-US" sz="1100">
                <a:solidFill>
                  <a:schemeClr val="dk1"/>
                </a:solidFill>
                <a:latin typeface="Comfortaa SemiBold"/>
                <a:ea typeface="Comfortaa SemiBold"/>
                <a:cs typeface="Comfortaa SemiBold"/>
                <a:sym typeface="Comfortaa SemiBold"/>
              </a:rPr>
              <a:t>LandingPad</a:t>
            </a:r>
            <a:r>
              <a:rPr lang="en-US" sz="1100">
                <a:solidFill>
                  <a:schemeClr val="dk1"/>
                </a:solidFill>
                <a:highlight>
                  <a:srgbClr val="FFFFFF"/>
                </a:highlight>
                <a:latin typeface="Comfortaa SemiBold"/>
                <a:ea typeface="Comfortaa SemiBold"/>
                <a:cs typeface="Comfortaa SemiBold"/>
                <a:sym typeface="Comfortaa SemiBold"/>
              </a:rPr>
              <a:t> column will retain None values to represent when landing </a:t>
            </a:r>
            <a:endParaRPr sz="1100">
              <a:solidFill>
                <a:schemeClr val="dk1"/>
              </a:solidFill>
              <a:highlight>
                <a:srgbClr val="FFFFFF"/>
              </a:highlight>
              <a:latin typeface="Comfortaa SemiBold"/>
              <a:ea typeface="Comfortaa SemiBold"/>
              <a:cs typeface="Comfortaa SemiBold"/>
              <a:sym typeface="Comfortaa SemiBold"/>
            </a:endParaRPr>
          </a:p>
          <a:p>
            <a:pPr indent="457200" lvl="0" marL="0" marR="190500" rtl="0" algn="l">
              <a:lnSpc>
                <a:spcPct val="150000"/>
              </a:lnSpc>
              <a:spcBef>
                <a:spcPts val="0"/>
              </a:spcBef>
              <a:spcAft>
                <a:spcPts val="0"/>
              </a:spcAft>
              <a:buNone/>
            </a:pPr>
            <a:r>
              <a:rPr lang="en-US" sz="1100">
                <a:solidFill>
                  <a:schemeClr val="dk1"/>
                </a:solidFill>
                <a:highlight>
                  <a:srgbClr val="FFFFFF"/>
                </a:highlight>
                <a:latin typeface="Comfortaa SemiBold"/>
                <a:ea typeface="Comfortaa SemiBold"/>
                <a:cs typeface="Comfortaa SemiBold"/>
                <a:sym typeface="Comfortaa SemiBold"/>
              </a:rPr>
              <a:t>pads were not used.</a:t>
            </a:r>
            <a:endParaRPr sz="1100">
              <a:solidFill>
                <a:schemeClr val="dk1"/>
              </a:solidFill>
              <a:highlight>
                <a:srgbClr val="FFFFFF"/>
              </a:highlight>
              <a:latin typeface="Comfortaa SemiBold"/>
              <a:ea typeface="Comfortaa SemiBold"/>
              <a:cs typeface="Comfortaa SemiBold"/>
              <a:sym typeface="Comfortaa SemiBold"/>
            </a:endParaRPr>
          </a:p>
          <a:p>
            <a:pPr indent="0" lvl="0" marL="0" marR="190500" rtl="0" algn="l">
              <a:lnSpc>
                <a:spcPct val="150000"/>
              </a:lnSpc>
              <a:spcBef>
                <a:spcPts val="0"/>
              </a:spcBef>
              <a:spcAft>
                <a:spcPts val="0"/>
              </a:spcAft>
              <a:buNone/>
            </a:pPr>
            <a:r>
              <a:t/>
            </a:r>
            <a:endParaRPr sz="1100">
              <a:solidFill>
                <a:schemeClr val="dk1"/>
              </a:solidFill>
              <a:highlight>
                <a:srgbClr val="FFFFFF"/>
              </a:highlight>
              <a:latin typeface="Comfortaa SemiBold"/>
              <a:ea typeface="Comfortaa SemiBold"/>
              <a:cs typeface="Comfortaa SemiBold"/>
              <a:sym typeface="Comfortaa SemiBold"/>
            </a:endParaRPr>
          </a:p>
          <a:p>
            <a:pPr indent="0" lvl="0" marL="0" marR="190500" rtl="0" algn="l">
              <a:lnSpc>
                <a:spcPct val="150000"/>
              </a:lnSpc>
              <a:spcBef>
                <a:spcPts val="0"/>
              </a:spcBef>
              <a:spcAft>
                <a:spcPts val="0"/>
              </a:spcAft>
              <a:buNone/>
            </a:pPr>
            <a:r>
              <a:rPr lang="en-US" sz="1100">
                <a:solidFill>
                  <a:schemeClr val="dk1"/>
                </a:solidFill>
                <a:highlight>
                  <a:srgbClr val="FFFFFF"/>
                </a:highlight>
                <a:latin typeface="Comfortaa SemiBold"/>
                <a:ea typeface="Comfortaa SemiBold"/>
                <a:cs typeface="Comfortaa SemiBold"/>
                <a:sym typeface="Comfortaa SemiBold"/>
              </a:rPr>
              <a:t>16.	Calculate below the mean for the </a:t>
            </a:r>
            <a:r>
              <a:rPr lang="en-US" sz="1100">
                <a:solidFill>
                  <a:schemeClr val="dk1"/>
                </a:solidFill>
                <a:latin typeface="Comfortaa SemiBold"/>
                <a:ea typeface="Comfortaa SemiBold"/>
                <a:cs typeface="Comfortaa SemiBold"/>
                <a:sym typeface="Comfortaa SemiBold"/>
              </a:rPr>
              <a:t>PayloadMass</a:t>
            </a:r>
            <a:r>
              <a:rPr lang="en-US" sz="1100">
                <a:solidFill>
                  <a:schemeClr val="dk1"/>
                </a:solidFill>
                <a:highlight>
                  <a:srgbClr val="FFFFFF"/>
                </a:highlight>
                <a:latin typeface="Comfortaa SemiBold"/>
                <a:ea typeface="Comfortaa SemiBold"/>
                <a:cs typeface="Comfortaa SemiBold"/>
                <a:sym typeface="Comfortaa SemiBold"/>
              </a:rPr>
              <a:t> using  the </a:t>
            </a:r>
            <a:r>
              <a:rPr lang="en-US" sz="1100">
                <a:solidFill>
                  <a:schemeClr val="dk1"/>
                </a:solidFill>
                <a:latin typeface="Comfortaa SemiBold"/>
                <a:ea typeface="Comfortaa SemiBold"/>
                <a:cs typeface="Comfortaa SemiBold"/>
                <a:sym typeface="Comfortaa SemiBold"/>
              </a:rPr>
              <a:t>.mean()</a:t>
            </a:r>
            <a:r>
              <a:rPr lang="en-US" sz="1100">
                <a:solidFill>
                  <a:schemeClr val="dk1"/>
                </a:solidFill>
                <a:highlight>
                  <a:srgbClr val="FFFFFF"/>
                </a:highlight>
                <a:latin typeface="Comfortaa SemiBold"/>
                <a:ea typeface="Comfortaa SemiBold"/>
                <a:cs typeface="Comfortaa SemiBold"/>
                <a:sym typeface="Comfortaa SemiBold"/>
              </a:rPr>
              <a:t>. Then use the mean and the </a:t>
            </a:r>
            <a:endParaRPr sz="1100">
              <a:solidFill>
                <a:schemeClr val="dk1"/>
              </a:solidFill>
              <a:highlight>
                <a:srgbClr val="FFFFFF"/>
              </a:highlight>
              <a:latin typeface="Comfortaa SemiBold"/>
              <a:ea typeface="Comfortaa SemiBold"/>
              <a:cs typeface="Comfortaa SemiBold"/>
              <a:sym typeface="Comfortaa SemiBold"/>
            </a:endParaRPr>
          </a:p>
          <a:p>
            <a:pPr indent="457200" lvl="0" marL="0" marR="190500" rtl="0" algn="l">
              <a:lnSpc>
                <a:spcPct val="150000"/>
              </a:lnSpc>
              <a:spcBef>
                <a:spcPts val="0"/>
              </a:spcBef>
              <a:spcAft>
                <a:spcPts val="0"/>
              </a:spcAft>
              <a:buNone/>
            </a:pPr>
            <a:r>
              <a:rPr lang="en-US" sz="1100">
                <a:solidFill>
                  <a:schemeClr val="dk1"/>
                </a:solidFill>
                <a:latin typeface="Comfortaa SemiBold"/>
                <a:ea typeface="Comfortaa SemiBold"/>
                <a:cs typeface="Comfortaa SemiBold"/>
                <a:sym typeface="Comfortaa SemiBold"/>
              </a:rPr>
              <a:t>.replace()</a:t>
            </a:r>
            <a:r>
              <a:rPr lang="en-US" sz="1100">
                <a:solidFill>
                  <a:schemeClr val="dk1"/>
                </a:solidFill>
                <a:highlight>
                  <a:srgbClr val="FFFFFF"/>
                </a:highlight>
                <a:latin typeface="Comfortaa SemiBold"/>
                <a:ea typeface="Comfortaa SemiBold"/>
                <a:cs typeface="Comfortaa SemiBold"/>
                <a:sym typeface="Comfortaa SemiBold"/>
              </a:rPr>
              <a:t> function to replace </a:t>
            </a:r>
            <a:r>
              <a:rPr lang="en-US" sz="1100">
                <a:solidFill>
                  <a:schemeClr val="dk1"/>
                </a:solidFill>
                <a:latin typeface="Comfortaa SemiBold"/>
                <a:ea typeface="Comfortaa SemiBold"/>
                <a:cs typeface="Comfortaa SemiBold"/>
                <a:sym typeface="Comfortaa SemiBold"/>
              </a:rPr>
              <a:t>np.nan</a:t>
            </a:r>
            <a:r>
              <a:rPr lang="en-US" sz="1100">
                <a:solidFill>
                  <a:schemeClr val="dk1"/>
                </a:solidFill>
                <a:highlight>
                  <a:srgbClr val="FFFFFF"/>
                </a:highlight>
                <a:latin typeface="Comfortaa SemiBold"/>
                <a:ea typeface="Comfortaa SemiBold"/>
                <a:cs typeface="Comfortaa SemiBold"/>
                <a:sym typeface="Comfortaa SemiBold"/>
              </a:rPr>
              <a:t> values in the data with the mean you calculated.  You should </a:t>
            </a:r>
            <a:endParaRPr sz="1100">
              <a:solidFill>
                <a:schemeClr val="dk1"/>
              </a:solidFill>
              <a:highlight>
                <a:srgbClr val="FFFFFF"/>
              </a:highlight>
              <a:latin typeface="Comfortaa SemiBold"/>
              <a:ea typeface="Comfortaa SemiBold"/>
              <a:cs typeface="Comfortaa SemiBold"/>
              <a:sym typeface="Comfortaa SemiBold"/>
            </a:endParaRPr>
          </a:p>
          <a:p>
            <a:pPr indent="457200" lvl="0" marL="0" marR="190500" rtl="0" algn="l">
              <a:lnSpc>
                <a:spcPct val="150000"/>
              </a:lnSpc>
              <a:spcBef>
                <a:spcPts val="0"/>
              </a:spcBef>
              <a:spcAft>
                <a:spcPts val="0"/>
              </a:spcAft>
              <a:buNone/>
            </a:pPr>
            <a:r>
              <a:rPr lang="en-US" sz="1100">
                <a:solidFill>
                  <a:schemeClr val="dk1"/>
                </a:solidFill>
                <a:highlight>
                  <a:srgbClr val="FFFFFF"/>
                </a:highlight>
                <a:latin typeface="Comfortaa SemiBold"/>
                <a:ea typeface="Comfortaa SemiBold"/>
                <a:cs typeface="Comfortaa SemiBold"/>
                <a:sym typeface="Comfortaa SemiBold"/>
              </a:rPr>
              <a:t>see the number of missing values of the PayLoadMass change to zero. Now we should have no </a:t>
            </a:r>
            <a:endParaRPr sz="1100">
              <a:solidFill>
                <a:schemeClr val="dk1"/>
              </a:solidFill>
              <a:highlight>
                <a:srgbClr val="FFFFFF"/>
              </a:highlight>
              <a:latin typeface="Comfortaa SemiBold"/>
              <a:ea typeface="Comfortaa SemiBold"/>
              <a:cs typeface="Comfortaa SemiBold"/>
              <a:sym typeface="Comfortaa SemiBold"/>
            </a:endParaRPr>
          </a:p>
          <a:p>
            <a:pPr indent="457200" lvl="0" marL="0" marR="190500" rtl="0" algn="l">
              <a:lnSpc>
                <a:spcPct val="150000"/>
              </a:lnSpc>
              <a:spcBef>
                <a:spcPts val="0"/>
              </a:spcBef>
              <a:spcAft>
                <a:spcPts val="0"/>
              </a:spcAft>
              <a:buNone/>
            </a:pPr>
            <a:r>
              <a:rPr lang="en-US" sz="1100">
                <a:solidFill>
                  <a:schemeClr val="dk1"/>
                </a:solidFill>
                <a:highlight>
                  <a:srgbClr val="FFFFFF"/>
                </a:highlight>
                <a:latin typeface="Comfortaa SemiBold"/>
                <a:ea typeface="Comfortaa SemiBold"/>
                <a:cs typeface="Comfortaa SemiBold"/>
                <a:sym typeface="Comfortaa SemiBold"/>
              </a:rPr>
              <a:t>missing values in our dataset except for in LandingPad.</a:t>
            </a:r>
            <a:endParaRPr sz="1100">
              <a:solidFill>
                <a:schemeClr val="dk1"/>
              </a:solidFill>
              <a:highlight>
                <a:srgbClr val="FFFFFF"/>
              </a:highlight>
              <a:latin typeface="Comfortaa SemiBold"/>
              <a:ea typeface="Comfortaa SemiBold"/>
              <a:cs typeface="Comfortaa SemiBold"/>
              <a:sym typeface="Comfortaa SemiBold"/>
            </a:endParaRPr>
          </a:p>
          <a:p>
            <a:pPr indent="0" lvl="0" marL="0" marR="190500" rtl="0" algn="l">
              <a:lnSpc>
                <a:spcPct val="150000"/>
              </a:lnSpc>
              <a:spcBef>
                <a:spcPts val="0"/>
              </a:spcBef>
              <a:spcAft>
                <a:spcPts val="0"/>
              </a:spcAft>
              <a:buNone/>
            </a:pPr>
            <a:r>
              <a:t/>
            </a:r>
            <a:endParaRPr sz="1050">
              <a:solidFill>
                <a:schemeClr val="dk1"/>
              </a:solidFill>
              <a:highlight>
                <a:srgbClr val="FFFFFF"/>
              </a:highlight>
            </a:endParaRPr>
          </a:p>
        </p:txBody>
      </p:sp>
      <p:sp>
        <p:nvSpPr>
          <p:cNvPr id="257" name="Google Shape;257;p3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Data Collection – SpaceX API</a:t>
            </a:r>
            <a:endParaRPr sz="400">
              <a:latin typeface="Comfortaa SemiBold"/>
              <a:ea typeface="Comfortaa SemiBold"/>
              <a:cs typeface="Comfortaa SemiBold"/>
              <a:sym typeface="Comfortaa SemiBold"/>
            </a:endParaRPr>
          </a:p>
        </p:txBody>
      </p:sp>
      <p:sp>
        <p:nvSpPr>
          <p:cNvPr id="258" name="Google Shape;258;p32"/>
          <p:cNvSpPr txBox="1"/>
          <p:nvPr/>
        </p:nvSpPr>
        <p:spPr>
          <a:xfrm flipH="1">
            <a:off x="9814450" y="4308188"/>
            <a:ext cx="99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step 15</a:t>
            </a:r>
            <a:endParaRPr sz="1500">
              <a:solidFill>
                <a:schemeClr val="dk2"/>
              </a:solidFill>
            </a:endParaRPr>
          </a:p>
        </p:txBody>
      </p:sp>
      <p:sp>
        <p:nvSpPr>
          <p:cNvPr id="259" name="Google Shape;259;p32"/>
          <p:cNvSpPr/>
          <p:nvPr/>
        </p:nvSpPr>
        <p:spPr>
          <a:xfrm flipH="1" rot="5400000">
            <a:off x="9999225" y="4636113"/>
            <a:ext cx="548100" cy="993300"/>
          </a:xfrm>
          <a:prstGeom prst="downArrow">
            <a:avLst>
              <a:gd fmla="val 50000" name="adj1"/>
              <a:gd fmla="val 50000" name="adj2"/>
            </a:avLst>
          </a:prstGeom>
          <a:gradFill>
            <a:gsLst>
              <a:gs pos="0">
                <a:srgbClr val="F5D0D0"/>
              </a:gs>
              <a:gs pos="100000">
                <a:srgbClr val="D96868"/>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2875625" y="4831575"/>
            <a:ext cx="619500" cy="602400"/>
          </a:xfrm>
          <a:prstGeom prst="smileyFace">
            <a:avLst>
              <a:gd fmla="val 4653" name="adj"/>
            </a:avLst>
          </a:prstGeom>
          <a:gradFill>
            <a:gsLst>
              <a:gs pos="0">
                <a:srgbClr val="FFF6DB"/>
              </a:gs>
              <a:gs pos="100000">
                <a:srgbClr val="FAD25C"/>
              </a:gs>
            </a:gsLst>
            <a:path path="circle">
              <a:fillToRect b="50%" l="50%" r="50%" t="50%"/>
            </a:path>
            <a:tileRect/>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32"/>
          <p:cNvPicPr preferRelativeResize="0"/>
          <p:nvPr/>
        </p:nvPicPr>
        <p:blipFill>
          <a:blip r:embed="rId4">
            <a:alphaModFix/>
          </a:blip>
          <a:stretch>
            <a:fillRect/>
          </a:stretch>
        </p:blipFill>
        <p:spPr>
          <a:xfrm>
            <a:off x="9454850" y="1515022"/>
            <a:ext cx="1712500" cy="2658125"/>
          </a:xfrm>
          <a:prstGeom prst="rect">
            <a:avLst/>
          </a:prstGeom>
          <a:noFill/>
          <a:ln cap="flat" cmpd="sng" w="19050">
            <a:solidFill>
              <a:schemeClr val="dk2"/>
            </a:solidFill>
            <a:prstDash val="solid"/>
            <a:round/>
            <a:headEnd len="sm" w="sm" type="none"/>
            <a:tailEnd len="sm" w="sm" type="none"/>
          </a:ln>
        </p:spPr>
      </p:pic>
      <p:pic>
        <p:nvPicPr>
          <p:cNvPr id="262" name="Google Shape;262;p32"/>
          <p:cNvPicPr preferRelativeResize="0"/>
          <p:nvPr/>
        </p:nvPicPr>
        <p:blipFill>
          <a:blip r:embed="rId5">
            <a:alphaModFix/>
          </a:blip>
          <a:stretch>
            <a:fillRect/>
          </a:stretch>
        </p:blipFill>
        <p:spPr>
          <a:xfrm>
            <a:off x="4618400" y="3782749"/>
            <a:ext cx="3927201" cy="2442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33"/>
          <p:cNvSpPr txBox="1"/>
          <p:nvPr>
            <p:ph idx="1" type="body"/>
          </p:nvPr>
        </p:nvSpPr>
        <p:spPr>
          <a:xfrm>
            <a:off x="719400" y="1640150"/>
            <a:ext cx="10753200" cy="756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050">
                <a:solidFill>
                  <a:schemeClr val="dk1"/>
                </a:solidFill>
                <a:latin typeface="Comfortaa SemiBold"/>
                <a:ea typeface="Comfortaa SemiBold"/>
                <a:cs typeface="Comfortaa SemiBold"/>
                <a:sym typeface="Comfortaa SemiBold"/>
              </a:rPr>
              <a:t>We performed web scraping to collect Falcon 9 historical launch records from a  Wikipedia page titled </a:t>
            </a:r>
            <a:r>
              <a:rPr b="1" lang="en-US" sz="1150">
                <a:solidFill>
                  <a:schemeClr val="dk1"/>
                </a:solidFill>
                <a:latin typeface="Comfortaa"/>
                <a:ea typeface="Comfortaa"/>
                <a:cs typeface="Comfortaa"/>
                <a:sym typeface="Comfortaa"/>
              </a:rPr>
              <a:t>List of Falcon 9 and Falcon Heavy launches</a:t>
            </a:r>
            <a:endParaRPr b="1" sz="1150">
              <a:solidFill>
                <a:schemeClr val="dk1"/>
              </a:solidFill>
              <a:latin typeface="Comfortaa"/>
              <a:ea typeface="Comfortaa"/>
              <a:cs typeface="Comfortaa"/>
              <a:sym typeface="Comfortaa"/>
            </a:endParaRPr>
          </a:p>
          <a:p>
            <a:pPr indent="0" lvl="0" marL="0" rtl="0" algn="l">
              <a:lnSpc>
                <a:spcPct val="115000"/>
              </a:lnSpc>
              <a:spcBef>
                <a:spcPts val="1100"/>
              </a:spcBef>
              <a:spcAft>
                <a:spcPts val="0"/>
              </a:spcAft>
              <a:buNone/>
            </a:pPr>
            <a:r>
              <a:rPr lang="en-US" sz="1050">
                <a:solidFill>
                  <a:schemeClr val="hlink"/>
                </a:solidFill>
                <a:uFill>
                  <a:noFill/>
                </a:uFill>
                <a:latin typeface="Comfortaa SemiBold"/>
                <a:ea typeface="Comfortaa SemiBold"/>
                <a:cs typeface="Comfortaa SemiBold"/>
                <a:sym typeface="Comfortaa SemiBold"/>
                <a:hlinkClick r:id="rId4"/>
              </a:rPr>
              <a:t>https://en.wikipedia.org/wiki/List_of_Falcon\_9\_and_Falcon_Heavy_launches</a:t>
            </a:r>
            <a:endParaRPr sz="1050">
              <a:solidFill>
                <a:schemeClr val="hlink"/>
              </a:solidFill>
              <a:latin typeface="Comfortaa SemiBold"/>
              <a:ea typeface="Comfortaa SemiBold"/>
              <a:cs typeface="Comfortaa SemiBold"/>
              <a:sym typeface="Comfortaa SemiBold"/>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269" name="Google Shape;269;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270" name="Google Shape;270;p3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Data Collection - Scraping</a:t>
            </a:r>
            <a:endParaRPr sz="3000">
              <a:solidFill>
                <a:srgbClr val="0B49CB"/>
              </a:solidFill>
              <a:latin typeface="Comfortaa SemiBold"/>
              <a:ea typeface="Comfortaa SemiBold"/>
              <a:cs typeface="Comfortaa SemiBold"/>
              <a:sym typeface="Comfortaa SemiBold"/>
            </a:endParaRPr>
          </a:p>
        </p:txBody>
      </p:sp>
      <p:pic>
        <p:nvPicPr>
          <p:cNvPr id="271" name="Google Shape;271;p33"/>
          <p:cNvPicPr preferRelativeResize="0"/>
          <p:nvPr/>
        </p:nvPicPr>
        <p:blipFill>
          <a:blip r:embed="rId5">
            <a:alphaModFix/>
          </a:blip>
          <a:stretch>
            <a:fillRect/>
          </a:stretch>
        </p:blipFill>
        <p:spPr>
          <a:xfrm>
            <a:off x="719400" y="2510925"/>
            <a:ext cx="5200077" cy="2765025"/>
          </a:xfrm>
          <a:prstGeom prst="rect">
            <a:avLst/>
          </a:prstGeom>
          <a:noFill/>
          <a:ln>
            <a:noFill/>
          </a:ln>
        </p:spPr>
      </p:pic>
      <p:pic>
        <p:nvPicPr>
          <p:cNvPr id="272" name="Google Shape;272;p33"/>
          <p:cNvPicPr preferRelativeResize="0"/>
          <p:nvPr/>
        </p:nvPicPr>
        <p:blipFill>
          <a:blip r:embed="rId6">
            <a:alphaModFix/>
          </a:blip>
          <a:stretch>
            <a:fillRect/>
          </a:stretch>
        </p:blipFill>
        <p:spPr>
          <a:xfrm>
            <a:off x="6407176" y="2467925"/>
            <a:ext cx="5460450" cy="2765037"/>
          </a:xfrm>
          <a:prstGeom prst="rect">
            <a:avLst/>
          </a:prstGeom>
          <a:noFill/>
          <a:ln>
            <a:noFill/>
          </a:ln>
        </p:spPr>
      </p:pic>
      <p:sp>
        <p:nvSpPr>
          <p:cNvPr id="273" name="Google Shape;273;p33"/>
          <p:cNvSpPr txBox="1"/>
          <p:nvPr/>
        </p:nvSpPr>
        <p:spPr>
          <a:xfrm>
            <a:off x="6224025" y="5514075"/>
            <a:ext cx="5643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chemeClr val="dk1"/>
                </a:solidFill>
                <a:latin typeface="Comfortaa SemiBold"/>
                <a:ea typeface="Comfortaa SemiBold"/>
                <a:cs typeface="Comfortaa SemiBold"/>
                <a:sym typeface="Comfortaa SemiBold"/>
              </a:rPr>
              <a:t>More specifically, the launch records are stored in a HTML table shown above.</a:t>
            </a:r>
            <a:endParaRPr>
              <a:latin typeface="Comfortaa SemiBold"/>
              <a:ea typeface="Comfortaa SemiBold"/>
              <a:cs typeface="Comfortaa SemiBold"/>
              <a:sym typeface="Comfortaa SemiBold"/>
            </a:endParaRPr>
          </a:p>
        </p:txBody>
      </p:sp>
      <p:sp>
        <p:nvSpPr>
          <p:cNvPr id="274" name="Google Shape;274;p33"/>
          <p:cNvSpPr txBox="1"/>
          <p:nvPr/>
        </p:nvSpPr>
        <p:spPr>
          <a:xfrm>
            <a:off x="1520425" y="5957325"/>
            <a:ext cx="8594100" cy="702900"/>
          </a:xfrm>
          <a:prstGeom prst="rect">
            <a:avLst/>
          </a:prstGeom>
          <a:noFill/>
          <a:ln>
            <a:noFill/>
          </a:ln>
        </p:spPr>
        <p:txBody>
          <a:bodyPr anchorCtr="0" anchor="t" bIns="91425" lIns="91425" spcFirstLastPara="1" rIns="91425" wrap="square" tIns="91425">
            <a:spAutoFit/>
          </a:bodyPr>
          <a:lstStyle/>
          <a:p>
            <a:pPr indent="0" lvl="0" marL="139700" rtl="0" algn="ctr">
              <a:lnSpc>
                <a:spcPct val="120000"/>
              </a:lnSpc>
              <a:spcBef>
                <a:spcPts val="1400"/>
              </a:spcBef>
              <a:spcAft>
                <a:spcPts val="0"/>
              </a:spcAft>
              <a:buNone/>
            </a:pPr>
            <a:r>
              <a:rPr lang="en-US" sz="1000">
                <a:solidFill>
                  <a:srgbClr val="292929"/>
                </a:solidFill>
              </a:rPr>
              <a:t>All files and notebooks used are made available in the following link:</a:t>
            </a:r>
            <a:endParaRPr sz="1000">
              <a:solidFill>
                <a:srgbClr val="292929"/>
              </a:solidFill>
            </a:endParaRPr>
          </a:p>
          <a:p>
            <a:pPr indent="0" lvl="0" marL="139700" rtl="0" algn="ctr">
              <a:lnSpc>
                <a:spcPct val="120000"/>
              </a:lnSpc>
              <a:spcBef>
                <a:spcPts val="1400"/>
              </a:spcBef>
              <a:spcAft>
                <a:spcPts val="0"/>
              </a:spcAft>
              <a:buNone/>
            </a:pPr>
            <a:r>
              <a:rPr lang="en-US" sz="1000" u="sng">
                <a:solidFill>
                  <a:schemeClr val="hlink"/>
                </a:solidFill>
                <a:hlinkClick r:id="rId7"/>
              </a:rPr>
              <a:t>https://github.com/AggroMonk/IBM_Data_Science.git</a:t>
            </a:r>
            <a:r>
              <a:rPr lang="en-US" sz="1000">
                <a:solidFill>
                  <a:srgbClr val="292929"/>
                </a:solidFill>
              </a:rPr>
              <a:t> </a:t>
            </a:r>
            <a:endParaRPr sz="1000">
              <a:solidFill>
                <a:srgbClr val="29292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838200" y="1698375"/>
            <a:ext cx="5167200" cy="4375200"/>
          </a:xfrm>
          <a:prstGeom prst="rect">
            <a:avLst/>
          </a:prstGeom>
          <a:noFill/>
          <a:ln>
            <a:noFill/>
          </a:ln>
        </p:spPr>
        <p:txBody>
          <a:bodyPr anchorCtr="0" anchor="t" bIns="45700" lIns="91425" spcFirstLastPara="1" rIns="91425" wrap="square" tIns="45700">
            <a:normAutofit/>
          </a:bodyPr>
          <a:lstStyle/>
          <a:p>
            <a:pPr indent="-349250" lvl="0" marL="457200" marR="0" rtl="0" algn="l">
              <a:lnSpc>
                <a:spcPct val="200000"/>
              </a:lnSpc>
              <a:spcBef>
                <a:spcPts val="0"/>
              </a:spcBef>
              <a:spcAft>
                <a:spcPts val="0"/>
              </a:spcAft>
              <a:buClr>
                <a:srgbClr val="292929"/>
              </a:buClr>
              <a:buSzPts val="1900"/>
              <a:buFont typeface="Comfortaa SemiBold"/>
              <a:buChar char="➔"/>
            </a:pPr>
            <a:r>
              <a:rPr lang="en-US" sz="1900">
                <a:solidFill>
                  <a:srgbClr val="292929"/>
                </a:solidFill>
                <a:latin typeface="Comfortaa SemiBold"/>
                <a:ea typeface="Comfortaa SemiBold"/>
                <a:cs typeface="Comfortaa SemiBold"/>
                <a:sym typeface="Comfortaa SemiBold"/>
              </a:rPr>
              <a:t>Executive Summary</a:t>
            </a:r>
            <a:endParaRPr sz="1900">
              <a:latin typeface="Comfortaa SemiBold"/>
              <a:ea typeface="Comfortaa SemiBold"/>
              <a:cs typeface="Comfortaa SemiBold"/>
              <a:sym typeface="Comfortaa SemiBold"/>
            </a:endParaRPr>
          </a:p>
          <a:p>
            <a:pPr indent="-349250" lvl="0" marL="457200" marR="0" rtl="0" algn="l">
              <a:lnSpc>
                <a:spcPct val="200000"/>
              </a:lnSpc>
              <a:spcBef>
                <a:spcPts val="0"/>
              </a:spcBef>
              <a:spcAft>
                <a:spcPts val="0"/>
              </a:spcAft>
              <a:buClr>
                <a:srgbClr val="292929"/>
              </a:buClr>
              <a:buSzPts val="1900"/>
              <a:buFont typeface="Comfortaa SemiBold"/>
              <a:buChar char="➔"/>
            </a:pPr>
            <a:r>
              <a:rPr lang="en-US" sz="1900">
                <a:solidFill>
                  <a:srgbClr val="292929"/>
                </a:solidFill>
                <a:latin typeface="Comfortaa SemiBold"/>
                <a:ea typeface="Comfortaa SemiBold"/>
                <a:cs typeface="Comfortaa SemiBold"/>
                <a:sym typeface="Comfortaa SemiBold"/>
              </a:rPr>
              <a:t>Introduction</a:t>
            </a:r>
            <a:endParaRPr sz="1900">
              <a:latin typeface="Comfortaa SemiBold"/>
              <a:ea typeface="Comfortaa SemiBold"/>
              <a:cs typeface="Comfortaa SemiBold"/>
              <a:sym typeface="Comfortaa SemiBold"/>
            </a:endParaRPr>
          </a:p>
          <a:p>
            <a:pPr indent="-349250" lvl="0" marL="457200" marR="0" rtl="0" algn="l">
              <a:lnSpc>
                <a:spcPct val="200000"/>
              </a:lnSpc>
              <a:spcBef>
                <a:spcPts val="0"/>
              </a:spcBef>
              <a:spcAft>
                <a:spcPts val="0"/>
              </a:spcAft>
              <a:buClr>
                <a:srgbClr val="292929"/>
              </a:buClr>
              <a:buSzPts val="1900"/>
              <a:buFont typeface="Comfortaa SemiBold"/>
              <a:buChar char="➔"/>
            </a:pPr>
            <a:r>
              <a:rPr lang="en-US" sz="1900">
                <a:solidFill>
                  <a:srgbClr val="292929"/>
                </a:solidFill>
                <a:latin typeface="Comfortaa SemiBold"/>
                <a:ea typeface="Comfortaa SemiBold"/>
                <a:cs typeface="Comfortaa SemiBold"/>
                <a:sym typeface="Comfortaa SemiBold"/>
              </a:rPr>
              <a:t>Methodology</a:t>
            </a:r>
            <a:endParaRPr sz="1900">
              <a:latin typeface="Comfortaa SemiBold"/>
              <a:ea typeface="Comfortaa SemiBold"/>
              <a:cs typeface="Comfortaa SemiBold"/>
              <a:sym typeface="Comfortaa SemiBold"/>
            </a:endParaRPr>
          </a:p>
          <a:p>
            <a:pPr indent="-349250" lvl="0" marL="457200" marR="0" rtl="0" algn="l">
              <a:lnSpc>
                <a:spcPct val="200000"/>
              </a:lnSpc>
              <a:spcBef>
                <a:spcPts val="0"/>
              </a:spcBef>
              <a:spcAft>
                <a:spcPts val="0"/>
              </a:spcAft>
              <a:buClr>
                <a:srgbClr val="292929"/>
              </a:buClr>
              <a:buSzPts val="1900"/>
              <a:buFont typeface="Comfortaa SemiBold"/>
              <a:buChar char="➔"/>
            </a:pPr>
            <a:r>
              <a:rPr lang="en-US" sz="1900">
                <a:solidFill>
                  <a:srgbClr val="292929"/>
                </a:solidFill>
                <a:latin typeface="Comfortaa SemiBold"/>
                <a:ea typeface="Comfortaa SemiBold"/>
                <a:cs typeface="Comfortaa SemiBold"/>
                <a:sym typeface="Comfortaa SemiBold"/>
              </a:rPr>
              <a:t>Results</a:t>
            </a:r>
            <a:endParaRPr sz="1900">
              <a:latin typeface="Comfortaa SemiBold"/>
              <a:ea typeface="Comfortaa SemiBold"/>
              <a:cs typeface="Comfortaa SemiBold"/>
              <a:sym typeface="Comfortaa SemiBold"/>
            </a:endParaRPr>
          </a:p>
          <a:p>
            <a:pPr indent="-349250" lvl="0" marL="457200" marR="0" rtl="0" algn="l">
              <a:lnSpc>
                <a:spcPct val="200000"/>
              </a:lnSpc>
              <a:spcBef>
                <a:spcPts val="0"/>
              </a:spcBef>
              <a:spcAft>
                <a:spcPts val="0"/>
              </a:spcAft>
              <a:buClr>
                <a:srgbClr val="292929"/>
              </a:buClr>
              <a:buSzPts val="1900"/>
              <a:buFont typeface="Comfortaa SemiBold"/>
              <a:buChar char="➔"/>
            </a:pPr>
            <a:r>
              <a:rPr lang="en-US" sz="1900">
                <a:solidFill>
                  <a:srgbClr val="292929"/>
                </a:solidFill>
                <a:latin typeface="Comfortaa SemiBold"/>
                <a:ea typeface="Comfortaa SemiBold"/>
                <a:cs typeface="Comfortaa SemiBold"/>
                <a:sym typeface="Comfortaa SemiBold"/>
              </a:rPr>
              <a:t>Conclusion</a:t>
            </a:r>
            <a:endParaRPr sz="1900">
              <a:latin typeface="Comfortaa SemiBold"/>
              <a:ea typeface="Comfortaa SemiBold"/>
              <a:cs typeface="Comfortaa SemiBold"/>
              <a:sym typeface="Comfortaa SemiBold"/>
            </a:endParaRPr>
          </a:p>
          <a:p>
            <a:pPr indent="-349250" lvl="0" marL="457200" marR="0" rtl="0" algn="l">
              <a:lnSpc>
                <a:spcPct val="200000"/>
              </a:lnSpc>
              <a:spcBef>
                <a:spcPts val="0"/>
              </a:spcBef>
              <a:spcAft>
                <a:spcPts val="0"/>
              </a:spcAft>
              <a:buClr>
                <a:srgbClr val="292929"/>
              </a:buClr>
              <a:buSzPts val="1900"/>
              <a:buFont typeface="Comfortaa SemiBold"/>
              <a:buChar char="➔"/>
            </a:pPr>
            <a:r>
              <a:rPr lang="en-US" sz="1900">
                <a:solidFill>
                  <a:srgbClr val="292929"/>
                </a:solidFill>
                <a:latin typeface="Comfortaa SemiBold"/>
                <a:ea typeface="Comfortaa SemiBold"/>
                <a:cs typeface="Comfortaa SemiBold"/>
                <a:sym typeface="Comfortaa SemiBold"/>
              </a:rPr>
              <a:t>Appendix</a:t>
            </a:r>
            <a:endParaRPr sz="1900">
              <a:latin typeface="Comfortaa SemiBold"/>
              <a:ea typeface="Comfortaa SemiBold"/>
              <a:cs typeface="Comfortaa SemiBold"/>
              <a:sym typeface="Comfortaa SemiBold"/>
            </a:endParaRPr>
          </a:p>
        </p:txBody>
      </p:sp>
      <p:sp>
        <p:nvSpPr>
          <p:cNvPr id="95" name="Google Shape;95;p16"/>
          <p:cNvSpPr txBox="1"/>
          <p:nvPr/>
        </p:nvSpPr>
        <p:spPr>
          <a:xfrm>
            <a:off x="838211" y="484925"/>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Project O</a:t>
            </a:r>
            <a:r>
              <a:rPr lang="en-US" sz="3000">
                <a:solidFill>
                  <a:srgbClr val="0B49CB"/>
                </a:solidFill>
                <a:latin typeface="Comfortaa SemiBold"/>
                <a:ea typeface="Comfortaa SemiBold"/>
                <a:cs typeface="Comfortaa SemiBold"/>
                <a:sym typeface="Comfortaa SemiBold"/>
              </a:rPr>
              <a:t>utline</a:t>
            </a:r>
            <a:endParaRPr sz="595">
              <a:latin typeface="Comfortaa SemiBold"/>
              <a:ea typeface="Comfortaa SemiBold"/>
              <a:cs typeface="Comfortaa SemiBold"/>
              <a:sym typeface="Comfortaa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3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34"/>
          <p:cNvSpPr txBox="1"/>
          <p:nvPr>
            <p:ph idx="1" type="body"/>
          </p:nvPr>
        </p:nvSpPr>
        <p:spPr>
          <a:xfrm>
            <a:off x="397725" y="1640150"/>
            <a:ext cx="11276100" cy="8538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100">
                <a:solidFill>
                  <a:srgbClr val="292929"/>
                </a:solidFill>
                <a:latin typeface="Comfortaa SemiBold"/>
                <a:ea typeface="Comfortaa SemiBold"/>
                <a:cs typeface="Comfortaa SemiBold"/>
                <a:sym typeface="Comfortaa SemiBold"/>
              </a:rPr>
              <a:t>So Firstly we web scraped the Falcon 9 </a:t>
            </a:r>
            <a:r>
              <a:rPr lang="en-US" sz="1100">
                <a:solidFill>
                  <a:schemeClr val="dk1"/>
                </a:solidFill>
                <a:latin typeface="Comfortaa SemiBold"/>
                <a:ea typeface="Comfortaa SemiBold"/>
                <a:cs typeface="Comfortaa SemiBold"/>
                <a:sym typeface="Comfortaa SemiBold"/>
              </a:rPr>
              <a:t>launch records with BeautifulSoup: , extracting the Falcon 9 launch records HTML table from Wikipedia</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rPr lang="en-US" sz="1100">
                <a:solidFill>
                  <a:schemeClr val="dk1"/>
                </a:solidFill>
                <a:latin typeface="Comfortaa SemiBold"/>
                <a:ea typeface="Comfortaa SemiBold"/>
                <a:cs typeface="Comfortaa SemiBold"/>
                <a:sym typeface="Comfortaa SemiBold"/>
              </a:rPr>
              <a:t>We imported some required packages and helper functions for us to process web scraped HTML table and Request the Falcon 9 Launch Wiki page from its URL</a:t>
            </a:r>
            <a:endParaRPr sz="1100">
              <a:solidFill>
                <a:schemeClr val="dk1"/>
              </a:solidFill>
              <a:latin typeface="Comfortaa SemiBold"/>
              <a:ea typeface="Comfortaa SemiBold"/>
              <a:cs typeface="Comfortaa SemiBold"/>
              <a:sym typeface="Comfortaa SemiBold"/>
            </a:endParaRPr>
          </a:p>
          <a:p>
            <a:pPr indent="0" lvl="0" marL="0" rtl="0" algn="l">
              <a:lnSpc>
                <a:spcPct val="115000"/>
              </a:lnSpc>
              <a:spcBef>
                <a:spcPts val="1100"/>
              </a:spcBef>
              <a:spcAft>
                <a:spcPts val="1100"/>
              </a:spcAft>
              <a:buNone/>
            </a:pPr>
            <a:r>
              <a:t/>
            </a:r>
            <a:endParaRPr sz="1100">
              <a:solidFill>
                <a:schemeClr val="dk1"/>
              </a:solidFill>
              <a:latin typeface="Comfortaa SemiBold"/>
              <a:ea typeface="Comfortaa SemiBold"/>
              <a:cs typeface="Comfortaa SemiBold"/>
              <a:sym typeface="Comfortaa SemiBold"/>
            </a:endParaRPr>
          </a:p>
        </p:txBody>
      </p:sp>
      <p:sp>
        <p:nvSpPr>
          <p:cNvPr id="281" name="Google Shape;281;p34"/>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05493"/>
              </a:buClr>
              <a:buSzPts val="4000"/>
              <a:buFont typeface="IBM Plex Mono SemiBold"/>
              <a:buNone/>
            </a:pPr>
            <a:r>
              <a:t/>
            </a:r>
            <a:endParaRPr sz="4000">
              <a:solidFill>
                <a:srgbClr val="1C7DDB"/>
              </a:solidFill>
              <a:latin typeface="Arial"/>
              <a:ea typeface="Arial"/>
              <a:cs typeface="Arial"/>
              <a:sym typeface="Arial"/>
            </a:endParaRPr>
          </a:p>
        </p:txBody>
      </p:sp>
      <p:sp>
        <p:nvSpPr>
          <p:cNvPr id="282" name="Google Shape;282;p34"/>
          <p:cNvSpPr txBox="1"/>
          <p:nvPr/>
        </p:nvSpPr>
        <p:spPr>
          <a:xfrm>
            <a:off x="922411" y="6910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Data Collection - Scraping</a:t>
            </a:r>
            <a:endParaRPr sz="3000">
              <a:solidFill>
                <a:srgbClr val="0B49CB"/>
              </a:solidFill>
              <a:latin typeface="Comfortaa SemiBold"/>
              <a:ea typeface="Comfortaa SemiBold"/>
              <a:cs typeface="Comfortaa SemiBold"/>
              <a:sym typeface="Comfortaa SemiBold"/>
            </a:endParaRPr>
          </a:p>
        </p:txBody>
      </p:sp>
      <p:pic>
        <p:nvPicPr>
          <p:cNvPr id="283" name="Google Shape;283;p34"/>
          <p:cNvPicPr preferRelativeResize="0"/>
          <p:nvPr/>
        </p:nvPicPr>
        <p:blipFill>
          <a:blip r:embed="rId4">
            <a:alphaModFix/>
          </a:blip>
          <a:stretch>
            <a:fillRect/>
          </a:stretch>
        </p:blipFill>
        <p:spPr>
          <a:xfrm>
            <a:off x="770000" y="3046452"/>
            <a:ext cx="4198274" cy="2360050"/>
          </a:xfrm>
          <a:prstGeom prst="rect">
            <a:avLst/>
          </a:prstGeom>
          <a:noFill/>
          <a:ln cap="flat" cmpd="sng" w="19050">
            <a:solidFill>
              <a:schemeClr val="dk2"/>
            </a:solidFill>
            <a:prstDash val="solid"/>
            <a:round/>
            <a:headEnd len="sm" w="sm" type="none"/>
            <a:tailEnd len="sm" w="sm" type="none"/>
          </a:ln>
        </p:spPr>
      </p:pic>
      <p:pic>
        <p:nvPicPr>
          <p:cNvPr id="284" name="Google Shape;284;p34"/>
          <p:cNvPicPr preferRelativeResize="0"/>
          <p:nvPr/>
        </p:nvPicPr>
        <p:blipFill>
          <a:blip r:embed="rId5">
            <a:alphaModFix/>
          </a:blip>
          <a:stretch>
            <a:fillRect/>
          </a:stretch>
        </p:blipFill>
        <p:spPr>
          <a:xfrm>
            <a:off x="5582900" y="2770200"/>
            <a:ext cx="5599503" cy="2979125"/>
          </a:xfrm>
          <a:prstGeom prst="rect">
            <a:avLst/>
          </a:prstGeom>
          <a:noFill/>
          <a:ln cap="flat" cmpd="sng" w="19050">
            <a:solidFill>
              <a:schemeClr val="dk2"/>
            </a:solidFill>
            <a:prstDash val="solid"/>
            <a:round/>
            <a:headEnd len="sm" w="sm" type="none"/>
            <a:tailEnd len="sm" w="sm" type="none"/>
          </a:ln>
        </p:spPr>
      </p:pic>
      <p:sp>
        <p:nvSpPr>
          <p:cNvPr id="285" name="Google Shape;285;p34"/>
          <p:cNvSpPr/>
          <p:nvPr/>
        </p:nvSpPr>
        <p:spPr>
          <a:xfrm flipH="1" rot="-5400000">
            <a:off x="2670688" y="4963050"/>
            <a:ext cx="396900" cy="2208900"/>
          </a:xfrm>
          <a:prstGeom prst="downArrow">
            <a:avLst>
              <a:gd fmla="val 50000" name="adj1"/>
              <a:gd fmla="val 50000" name="adj2"/>
            </a:avLst>
          </a:prstGeom>
          <a:gradFill>
            <a:gsLst>
              <a:gs pos="0">
                <a:srgbClr val="DFE9FB"/>
              </a:gs>
              <a:gs pos="100000">
                <a:srgbClr val="6E9BE7"/>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35"/>
          <p:cNvSpPr txBox="1"/>
          <p:nvPr>
            <p:ph idx="1" type="body"/>
          </p:nvPr>
        </p:nvSpPr>
        <p:spPr>
          <a:xfrm>
            <a:off x="705200" y="1595175"/>
            <a:ext cx="11276100" cy="1036500"/>
          </a:xfrm>
          <a:prstGeom prst="rect">
            <a:avLst/>
          </a:prstGeom>
          <a:noFill/>
          <a:ln>
            <a:noFill/>
          </a:ln>
        </p:spPr>
        <p:txBody>
          <a:bodyPr anchorCtr="0" anchor="t" bIns="45700" lIns="91425" spcFirstLastPara="1" rIns="91425" wrap="square" tIns="45700">
            <a:noAutofit/>
          </a:bodyPr>
          <a:lstStyle/>
          <a:p>
            <a:pPr indent="0" lvl="0" marL="0" marR="190500" rtl="0" algn="l">
              <a:lnSpc>
                <a:spcPct val="115000"/>
              </a:lnSpc>
              <a:spcBef>
                <a:spcPts val="0"/>
              </a:spcBef>
              <a:spcAft>
                <a:spcPts val="0"/>
              </a:spcAft>
              <a:buClr>
                <a:schemeClr val="dk1"/>
              </a:buClr>
              <a:buSzPts val="1100"/>
              <a:buFont typeface="Arial"/>
              <a:buNone/>
            </a:pPr>
            <a:r>
              <a:rPr lang="en-US" sz="1250">
                <a:solidFill>
                  <a:schemeClr val="dk1"/>
                </a:solidFill>
                <a:latin typeface="Comfortaa SemiBold"/>
                <a:ea typeface="Comfortaa SemiBold"/>
                <a:cs typeface="Comfortaa SemiBold"/>
                <a:sym typeface="Comfortaa SemiBold"/>
              </a:rPr>
              <a:t>Next, we collected all relevant column names from the HTML table header</a:t>
            </a:r>
            <a:endParaRPr sz="1250">
              <a:solidFill>
                <a:schemeClr val="dk1"/>
              </a:solidFill>
              <a:latin typeface="Comfortaa SemiBold"/>
              <a:ea typeface="Comfortaa SemiBold"/>
              <a:cs typeface="Comfortaa SemiBold"/>
              <a:sym typeface="Comfortaa SemiBold"/>
            </a:endParaRPr>
          </a:p>
          <a:p>
            <a:pPr indent="0" lvl="0" marL="0" marR="190500" rtl="0" algn="l">
              <a:lnSpc>
                <a:spcPct val="115000"/>
              </a:lnSpc>
              <a:spcBef>
                <a:spcPts val="500"/>
              </a:spcBef>
              <a:spcAft>
                <a:spcPts val="0"/>
              </a:spcAft>
              <a:buClr>
                <a:schemeClr val="dk1"/>
              </a:buClr>
              <a:buSzPts val="1100"/>
              <a:buFont typeface="Arial"/>
              <a:buNone/>
            </a:pPr>
            <a:r>
              <a:t/>
            </a:r>
            <a:endParaRPr sz="105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100">
              <a:solidFill>
                <a:srgbClr val="292929"/>
              </a:solidFill>
              <a:latin typeface="Comfortaa SemiBold"/>
              <a:ea typeface="Comfortaa SemiBold"/>
              <a:cs typeface="Comfortaa SemiBold"/>
              <a:sym typeface="Comfortaa SemiBold"/>
            </a:endParaRPr>
          </a:p>
          <a:p>
            <a:pPr indent="0" lvl="0" marL="0" rtl="0" algn="l">
              <a:lnSpc>
                <a:spcPct val="115000"/>
              </a:lnSpc>
              <a:spcBef>
                <a:spcPts val="1100"/>
              </a:spcBef>
              <a:spcAft>
                <a:spcPts val="1100"/>
              </a:spcAft>
              <a:buNone/>
            </a:pPr>
            <a:r>
              <a:t/>
            </a:r>
            <a:endParaRPr sz="1100">
              <a:solidFill>
                <a:schemeClr val="dk1"/>
              </a:solidFill>
              <a:latin typeface="Comfortaa SemiBold"/>
              <a:ea typeface="Comfortaa SemiBold"/>
              <a:cs typeface="Comfortaa SemiBold"/>
              <a:sym typeface="Comfortaa SemiBold"/>
            </a:endParaRPr>
          </a:p>
        </p:txBody>
      </p:sp>
      <p:sp>
        <p:nvSpPr>
          <p:cNvPr id="292" name="Google Shape;292;p3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05493"/>
              </a:buClr>
              <a:buSzPts val="4000"/>
              <a:buFont typeface="IBM Plex Mono SemiBold"/>
              <a:buNone/>
            </a:pPr>
            <a:r>
              <a:t/>
            </a:r>
            <a:endParaRPr sz="4000">
              <a:solidFill>
                <a:srgbClr val="1C7DDB"/>
              </a:solidFill>
              <a:latin typeface="Arial"/>
              <a:ea typeface="Arial"/>
              <a:cs typeface="Arial"/>
              <a:sym typeface="Arial"/>
            </a:endParaRPr>
          </a:p>
        </p:txBody>
      </p:sp>
      <p:sp>
        <p:nvSpPr>
          <p:cNvPr id="293" name="Google Shape;293;p35"/>
          <p:cNvSpPr txBox="1"/>
          <p:nvPr/>
        </p:nvSpPr>
        <p:spPr>
          <a:xfrm>
            <a:off x="922411" y="6910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Data Collection - Scraping</a:t>
            </a:r>
            <a:endParaRPr sz="3000">
              <a:solidFill>
                <a:srgbClr val="0B49CB"/>
              </a:solidFill>
              <a:latin typeface="Comfortaa SemiBold"/>
              <a:ea typeface="Comfortaa SemiBold"/>
              <a:cs typeface="Comfortaa SemiBold"/>
              <a:sym typeface="Comfortaa SemiBold"/>
            </a:endParaRPr>
          </a:p>
        </p:txBody>
      </p:sp>
      <p:sp>
        <p:nvSpPr>
          <p:cNvPr id="294" name="Google Shape;294;p35"/>
          <p:cNvSpPr/>
          <p:nvPr/>
        </p:nvSpPr>
        <p:spPr>
          <a:xfrm flipH="1" rot="-5400000">
            <a:off x="2918275" y="5121975"/>
            <a:ext cx="396900" cy="2208900"/>
          </a:xfrm>
          <a:prstGeom prst="downArrow">
            <a:avLst>
              <a:gd fmla="val 50000" name="adj1"/>
              <a:gd fmla="val 50000" name="adj2"/>
            </a:avLst>
          </a:prstGeom>
          <a:gradFill>
            <a:gsLst>
              <a:gs pos="0">
                <a:srgbClr val="DCECD5"/>
              </a:gs>
              <a:gs pos="100000">
                <a:srgbClr val="93BC81"/>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35"/>
          <p:cNvPicPr preferRelativeResize="0"/>
          <p:nvPr/>
        </p:nvPicPr>
        <p:blipFill>
          <a:blip r:embed="rId4">
            <a:alphaModFix/>
          </a:blip>
          <a:stretch>
            <a:fillRect/>
          </a:stretch>
        </p:blipFill>
        <p:spPr>
          <a:xfrm>
            <a:off x="457938" y="2549575"/>
            <a:ext cx="5317582" cy="3044123"/>
          </a:xfrm>
          <a:prstGeom prst="rect">
            <a:avLst/>
          </a:prstGeom>
          <a:noFill/>
          <a:ln cap="flat" cmpd="sng" w="19050">
            <a:solidFill>
              <a:schemeClr val="dk2"/>
            </a:solidFill>
            <a:prstDash val="solid"/>
            <a:round/>
            <a:headEnd len="sm" w="sm" type="none"/>
            <a:tailEnd len="sm" w="sm" type="none"/>
          </a:ln>
        </p:spPr>
      </p:pic>
      <p:pic>
        <p:nvPicPr>
          <p:cNvPr id="296" name="Google Shape;296;p35"/>
          <p:cNvPicPr preferRelativeResize="0"/>
          <p:nvPr/>
        </p:nvPicPr>
        <p:blipFill>
          <a:blip r:embed="rId5">
            <a:alphaModFix/>
          </a:blip>
          <a:stretch>
            <a:fillRect/>
          </a:stretch>
        </p:blipFill>
        <p:spPr>
          <a:xfrm>
            <a:off x="6096000" y="2631680"/>
            <a:ext cx="5393499" cy="287992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36"/>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2" name="Google Shape;302;p36"/>
          <p:cNvSpPr txBox="1"/>
          <p:nvPr>
            <p:ph idx="1" type="body"/>
          </p:nvPr>
        </p:nvSpPr>
        <p:spPr>
          <a:xfrm>
            <a:off x="705200" y="1595175"/>
            <a:ext cx="11276100" cy="672900"/>
          </a:xfrm>
          <a:prstGeom prst="rect">
            <a:avLst/>
          </a:prstGeom>
          <a:noFill/>
          <a:ln>
            <a:noFill/>
          </a:ln>
        </p:spPr>
        <p:txBody>
          <a:bodyPr anchorCtr="0" anchor="t" bIns="45700" lIns="91425" spcFirstLastPara="1" rIns="91425" wrap="square" tIns="45700">
            <a:noAutofit/>
          </a:bodyPr>
          <a:lstStyle/>
          <a:p>
            <a:pPr indent="0" lvl="0" marL="0" marR="190500" rtl="0" algn="l">
              <a:lnSpc>
                <a:spcPct val="150000"/>
              </a:lnSpc>
              <a:spcBef>
                <a:spcPts val="0"/>
              </a:spcBef>
              <a:spcAft>
                <a:spcPts val="0"/>
              </a:spcAft>
              <a:buNone/>
            </a:pPr>
            <a:r>
              <a:rPr lang="en-US" sz="1200">
                <a:solidFill>
                  <a:schemeClr val="dk1"/>
                </a:solidFill>
                <a:latin typeface="Comfortaa SemiBold"/>
                <a:ea typeface="Comfortaa SemiBold"/>
                <a:cs typeface="Comfortaa SemiBold"/>
                <a:sym typeface="Comfortaa SemiBold"/>
              </a:rPr>
              <a:t>Next, we </a:t>
            </a:r>
            <a:r>
              <a:rPr lang="en-US" sz="1200">
                <a:solidFill>
                  <a:schemeClr val="dk1"/>
                </a:solidFill>
                <a:highlight>
                  <a:srgbClr val="EEEEEE"/>
                </a:highlight>
                <a:latin typeface="Comfortaa SemiBold"/>
                <a:ea typeface="Comfortaa SemiBold"/>
                <a:cs typeface="Comfortaa SemiBold"/>
                <a:sym typeface="Comfortaa SemiBold"/>
              </a:rPr>
              <a:t>Create a data frame by parsing the launch HTML tables, we created an empty dictionary with keys from the extracted column names in the previous task and then converted the dictionary into a Pandas dataframe</a:t>
            </a:r>
            <a:endParaRPr sz="120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0"/>
              </a:spcAft>
              <a:buNone/>
            </a:pPr>
            <a:r>
              <a:t/>
            </a:r>
            <a:endParaRPr sz="1100">
              <a:solidFill>
                <a:srgbClr val="292929"/>
              </a:solidFill>
              <a:latin typeface="Comfortaa SemiBold"/>
              <a:ea typeface="Comfortaa SemiBold"/>
              <a:cs typeface="Comfortaa SemiBold"/>
              <a:sym typeface="Comfortaa SemiBold"/>
            </a:endParaRPr>
          </a:p>
          <a:p>
            <a:pPr indent="0" lvl="0" marL="0" rtl="0" algn="l">
              <a:lnSpc>
                <a:spcPct val="115000"/>
              </a:lnSpc>
              <a:spcBef>
                <a:spcPts val="1100"/>
              </a:spcBef>
              <a:spcAft>
                <a:spcPts val="1100"/>
              </a:spcAft>
              <a:buNone/>
            </a:pPr>
            <a:r>
              <a:t/>
            </a:r>
            <a:endParaRPr sz="1100">
              <a:solidFill>
                <a:schemeClr val="dk1"/>
              </a:solidFill>
              <a:latin typeface="Comfortaa SemiBold"/>
              <a:ea typeface="Comfortaa SemiBold"/>
              <a:cs typeface="Comfortaa SemiBold"/>
              <a:sym typeface="Comfortaa SemiBold"/>
            </a:endParaRPr>
          </a:p>
        </p:txBody>
      </p:sp>
      <p:sp>
        <p:nvSpPr>
          <p:cNvPr id="303" name="Google Shape;303;p3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05493"/>
              </a:buClr>
              <a:buSzPts val="4000"/>
              <a:buFont typeface="IBM Plex Mono SemiBold"/>
              <a:buNone/>
            </a:pPr>
            <a:r>
              <a:t/>
            </a:r>
            <a:endParaRPr sz="4000">
              <a:solidFill>
                <a:srgbClr val="1C7DDB"/>
              </a:solidFill>
              <a:latin typeface="Arial"/>
              <a:ea typeface="Arial"/>
              <a:cs typeface="Arial"/>
              <a:sym typeface="Arial"/>
            </a:endParaRPr>
          </a:p>
        </p:txBody>
      </p:sp>
      <p:sp>
        <p:nvSpPr>
          <p:cNvPr id="304" name="Google Shape;304;p36"/>
          <p:cNvSpPr txBox="1"/>
          <p:nvPr/>
        </p:nvSpPr>
        <p:spPr>
          <a:xfrm>
            <a:off x="922411" y="6910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Data Collection - Scraping</a:t>
            </a:r>
            <a:endParaRPr sz="3000">
              <a:solidFill>
                <a:srgbClr val="0B49CB"/>
              </a:solidFill>
              <a:latin typeface="Comfortaa SemiBold"/>
              <a:ea typeface="Comfortaa SemiBold"/>
              <a:cs typeface="Comfortaa SemiBold"/>
              <a:sym typeface="Comfortaa SemiBold"/>
            </a:endParaRPr>
          </a:p>
        </p:txBody>
      </p:sp>
      <p:sp>
        <p:nvSpPr>
          <p:cNvPr id="305" name="Google Shape;305;p36"/>
          <p:cNvSpPr/>
          <p:nvPr/>
        </p:nvSpPr>
        <p:spPr>
          <a:xfrm flipH="1" rot="-5400000">
            <a:off x="2295275" y="4466275"/>
            <a:ext cx="396900" cy="2208900"/>
          </a:xfrm>
          <a:prstGeom prst="downArrow">
            <a:avLst>
              <a:gd fmla="val 50000" name="adj1"/>
              <a:gd fmla="val 50000" name="adj2"/>
            </a:avLst>
          </a:prstGeom>
          <a:gradFill>
            <a:gsLst>
              <a:gs pos="0">
                <a:srgbClr val="DFE9FB"/>
              </a:gs>
              <a:gs pos="100000">
                <a:srgbClr val="6E9BE7"/>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36"/>
          <p:cNvPicPr preferRelativeResize="0"/>
          <p:nvPr/>
        </p:nvPicPr>
        <p:blipFill>
          <a:blip r:embed="rId4">
            <a:alphaModFix/>
          </a:blip>
          <a:stretch>
            <a:fillRect/>
          </a:stretch>
        </p:blipFill>
        <p:spPr>
          <a:xfrm>
            <a:off x="421150" y="2498125"/>
            <a:ext cx="3758199" cy="2446575"/>
          </a:xfrm>
          <a:prstGeom prst="rect">
            <a:avLst/>
          </a:prstGeom>
          <a:noFill/>
          <a:ln cap="flat" cmpd="sng" w="19050">
            <a:solidFill>
              <a:schemeClr val="dk2"/>
            </a:solidFill>
            <a:prstDash val="solid"/>
            <a:round/>
            <a:headEnd len="sm" w="sm" type="none"/>
            <a:tailEnd len="sm" w="sm" type="none"/>
          </a:ln>
        </p:spPr>
      </p:pic>
      <p:pic>
        <p:nvPicPr>
          <p:cNvPr id="307" name="Google Shape;307;p36"/>
          <p:cNvPicPr preferRelativeResize="0"/>
          <p:nvPr/>
        </p:nvPicPr>
        <p:blipFill>
          <a:blip r:embed="rId5">
            <a:alphaModFix/>
          </a:blip>
          <a:stretch>
            <a:fillRect/>
          </a:stretch>
        </p:blipFill>
        <p:spPr>
          <a:xfrm>
            <a:off x="4509075" y="2498137"/>
            <a:ext cx="3668374" cy="2874150"/>
          </a:xfrm>
          <a:prstGeom prst="rect">
            <a:avLst/>
          </a:prstGeom>
          <a:noFill/>
          <a:ln cap="flat" cmpd="sng" w="19050">
            <a:solidFill>
              <a:schemeClr val="dk2"/>
            </a:solidFill>
            <a:prstDash val="solid"/>
            <a:round/>
            <a:headEnd len="sm" w="sm" type="none"/>
            <a:tailEnd len="sm" w="sm" type="none"/>
          </a:ln>
        </p:spPr>
      </p:pic>
      <p:pic>
        <p:nvPicPr>
          <p:cNvPr id="308" name="Google Shape;308;p36"/>
          <p:cNvPicPr preferRelativeResize="0"/>
          <p:nvPr/>
        </p:nvPicPr>
        <p:blipFill>
          <a:blip r:embed="rId6">
            <a:alphaModFix/>
          </a:blip>
          <a:stretch>
            <a:fillRect/>
          </a:stretch>
        </p:blipFill>
        <p:spPr>
          <a:xfrm>
            <a:off x="8442749" y="2517138"/>
            <a:ext cx="3446350" cy="2231350"/>
          </a:xfrm>
          <a:prstGeom prst="rect">
            <a:avLst/>
          </a:prstGeom>
          <a:noFill/>
          <a:ln cap="flat" cmpd="sng" w="19050">
            <a:solidFill>
              <a:schemeClr val="dk2"/>
            </a:solidFill>
            <a:prstDash val="solid"/>
            <a:round/>
            <a:headEnd len="sm" w="sm" type="none"/>
            <a:tailEnd len="sm" w="sm" type="none"/>
          </a:ln>
        </p:spPr>
      </p:pic>
      <p:sp>
        <p:nvSpPr>
          <p:cNvPr id="309" name="Google Shape;309;p36"/>
          <p:cNvSpPr/>
          <p:nvPr/>
        </p:nvSpPr>
        <p:spPr>
          <a:xfrm flipH="1" rot="-5400000">
            <a:off x="6144813" y="4863175"/>
            <a:ext cx="396900" cy="2208900"/>
          </a:xfrm>
          <a:prstGeom prst="downArrow">
            <a:avLst>
              <a:gd fmla="val 50000" name="adj1"/>
              <a:gd fmla="val 50000" name="adj2"/>
            </a:avLst>
          </a:prstGeom>
          <a:gradFill>
            <a:gsLst>
              <a:gs pos="0">
                <a:srgbClr val="DCECD5"/>
              </a:gs>
              <a:gs pos="100000">
                <a:srgbClr val="93BC81"/>
              </a:gs>
            </a:gsLst>
            <a:path path="circle">
              <a:fillToRect b="50%" l="50%" r="50%" t="50%"/>
            </a:path>
            <a:tileRect/>
          </a:gra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p:nvPr/>
        </p:nvSpPr>
        <p:spPr>
          <a:xfrm>
            <a:off x="9856175" y="5166775"/>
            <a:ext cx="619500" cy="602400"/>
          </a:xfrm>
          <a:prstGeom prst="smileyFace">
            <a:avLst>
              <a:gd fmla="val 4653" name="adj"/>
            </a:avLst>
          </a:prstGeom>
          <a:gradFill>
            <a:gsLst>
              <a:gs pos="0">
                <a:srgbClr val="FFF6DB"/>
              </a:gs>
              <a:gs pos="100000">
                <a:srgbClr val="FAD25C"/>
              </a:gs>
            </a:gsLst>
            <a:path path="circle">
              <a:fillToRect b="50%" l="50%" r="50%" t="50%"/>
            </a:path>
            <a:tileRect/>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txBox="1"/>
          <p:nvPr/>
        </p:nvSpPr>
        <p:spPr>
          <a:xfrm>
            <a:off x="9257675" y="6025600"/>
            <a:ext cx="18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Pandas DataFrame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7" name="Google Shape;317;p37"/>
          <p:cNvSpPr txBox="1"/>
          <p:nvPr>
            <p:ph idx="1" type="body"/>
          </p:nvPr>
        </p:nvSpPr>
        <p:spPr>
          <a:xfrm>
            <a:off x="770000" y="1503150"/>
            <a:ext cx="10688100" cy="2366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100">
                <a:solidFill>
                  <a:schemeClr val="dk1"/>
                </a:solidFill>
                <a:highlight>
                  <a:srgbClr val="FFFFFF"/>
                </a:highlight>
                <a:latin typeface="Comfortaa SemiBold"/>
                <a:ea typeface="Comfortaa SemiBold"/>
                <a:cs typeface="Comfortaa SemiBold"/>
                <a:sym typeface="Comfortaa SemiBold"/>
              </a:rPr>
              <a:t>We performed some Exploratory Data Analysis (EDA) to find some patterns in the data and determine what would be the label for training supervised models.  </a:t>
            </a:r>
            <a:endParaRPr sz="11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rPr lang="en-US" sz="1100">
                <a:solidFill>
                  <a:schemeClr val="dk1"/>
                </a:solidFill>
                <a:highlight>
                  <a:srgbClr val="FFFFFF"/>
                </a:highlight>
                <a:latin typeface="Comfortaa SemiBold"/>
                <a:ea typeface="Comfortaa SemiBold"/>
                <a:cs typeface="Comfortaa SemiBold"/>
                <a:sym typeface="Comfortaa SemiBold"/>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pad.True ASDS means the mission outcome was successfully landed on a drone ship False ASDS means the mission outcome was unsuccessfully landed on a drone ship. We mainly converted those outcomes into Training Labels with 1 means the booster successfully landed 0 means it was unsuccessful.</a:t>
            </a:r>
            <a:endParaRPr sz="1200">
              <a:latin typeface="Comfortaa SemiBold"/>
              <a:ea typeface="Comfortaa SemiBold"/>
              <a:cs typeface="Comfortaa SemiBold"/>
              <a:sym typeface="Comfortaa SemiBold"/>
            </a:endParaRPr>
          </a:p>
          <a:p>
            <a:pPr indent="-50800" lvl="0" marL="228600" marR="0" rtl="0" algn="l">
              <a:lnSpc>
                <a:spcPct val="90000"/>
              </a:lnSpc>
              <a:spcBef>
                <a:spcPts val="11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18" name="Google Shape;318;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Data Wrangling</a:t>
            </a:r>
            <a:endParaRPr sz="595">
              <a:latin typeface="Comfortaa SemiBold"/>
              <a:ea typeface="Comfortaa SemiBold"/>
              <a:cs typeface="Comfortaa SemiBold"/>
              <a:sym typeface="Comfortaa SemiBold"/>
            </a:endParaRPr>
          </a:p>
        </p:txBody>
      </p:sp>
      <p:pic>
        <p:nvPicPr>
          <p:cNvPr id="319" name="Google Shape;319;p37"/>
          <p:cNvPicPr preferRelativeResize="0"/>
          <p:nvPr/>
        </p:nvPicPr>
        <p:blipFill>
          <a:blip r:embed="rId4">
            <a:alphaModFix/>
          </a:blip>
          <a:stretch>
            <a:fillRect/>
          </a:stretch>
        </p:blipFill>
        <p:spPr>
          <a:xfrm>
            <a:off x="3879325" y="3869850"/>
            <a:ext cx="4296944" cy="2224975"/>
          </a:xfrm>
          <a:prstGeom prst="rect">
            <a:avLst/>
          </a:prstGeom>
          <a:noFill/>
          <a:ln cap="flat" cmpd="sng" w="19050">
            <a:solidFill>
              <a:schemeClr val="dk2"/>
            </a:solidFill>
            <a:prstDash val="solid"/>
            <a:round/>
            <a:headEnd len="sm" w="sm" type="none"/>
            <a:tailEnd len="sm" w="sm" type="none"/>
          </a:ln>
        </p:spPr>
      </p:pic>
      <p:sp>
        <p:nvSpPr>
          <p:cNvPr id="320" name="Google Shape;320;p37"/>
          <p:cNvSpPr txBox="1"/>
          <p:nvPr/>
        </p:nvSpPr>
        <p:spPr>
          <a:xfrm>
            <a:off x="1984100" y="6286500"/>
            <a:ext cx="8087400" cy="338700"/>
          </a:xfrm>
          <a:prstGeom prst="rect">
            <a:avLst/>
          </a:prstGeom>
          <a:noFill/>
          <a:ln>
            <a:noFill/>
          </a:ln>
        </p:spPr>
        <p:txBody>
          <a:bodyPr anchorCtr="0" anchor="t" bIns="91425" lIns="91425" spcFirstLastPara="1" rIns="91425" wrap="square" tIns="91425">
            <a:spAutoFit/>
          </a:bodyPr>
          <a:lstStyle/>
          <a:p>
            <a:pPr indent="0" lvl="0" marL="139700" rtl="0" algn="ctr">
              <a:lnSpc>
                <a:spcPct val="120000"/>
              </a:lnSpc>
              <a:spcBef>
                <a:spcPts val="1400"/>
              </a:spcBef>
              <a:spcAft>
                <a:spcPts val="0"/>
              </a:spcAft>
              <a:buNone/>
            </a:pPr>
            <a:r>
              <a:rPr lang="en-US" sz="1000">
                <a:solidFill>
                  <a:srgbClr val="292929"/>
                </a:solidFill>
              </a:rPr>
              <a:t>All files and notebooks used are made available in the following link: </a:t>
            </a:r>
            <a:r>
              <a:rPr lang="en-US" sz="1000" u="sng">
                <a:solidFill>
                  <a:schemeClr val="hlink"/>
                </a:solidFill>
                <a:hlinkClick r:id="rId5"/>
              </a:rPr>
              <a:t>https://github.com/AggroMonk/IBM_Data_Science.git</a:t>
            </a:r>
            <a:r>
              <a:rPr lang="en-US" sz="1000">
                <a:solidFill>
                  <a:srgbClr val="292929"/>
                </a:solidFill>
              </a:rPr>
              <a:t> </a:t>
            </a:r>
            <a:endParaRPr sz="1000">
              <a:solidFill>
                <a:srgbClr val="29292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3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38"/>
          <p:cNvSpPr txBox="1"/>
          <p:nvPr>
            <p:ph idx="1" type="body"/>
          </p:nvPr>
        </p:nvSpPr>
        <p:spPr>
          <a:xfrm>
            <a:off x="770000" y="1503150"/>
            <a:ext cx="10515600" cy="2366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400"/>
              </a:spcBef>
              <a:spcAft>
                <a:spcPts val="0"/>
              </a:spcAft>
              <a:buClr>
                <a:schemeClr val="dk1"/>
              </a:buClr>
              <a:buSzPts val="1100"/>
              <a:buFont typeface="Arial"/>
              <a:buNone/>
            </a:pPr>
            <a:r>
              <a:rPr lang="en-US" sz="1100">
                <a:solidFill>
                  <a:schemeClr val="dk1"/>
                </a:solidFill>
                <a:highlight>
                  <a:srgbClr val="FFFFFF"/>
                </a:highlight>
                <a:latin typeface="Comfortaa SemiBold"/>
                <a:ea typeface="Comfortaa SemiBold"/>
                <a:cs typeface="Comfortaa SemiBold"/>
                <a:sym typeface="Comfortaa SemiBold"/>
              </a:rPr>
              <a:t>First we calculated the number of launches on each site.  The data contained several </a:t>
            </a:r>
            <a:r>
              <a:rPr lang="en-US" sz="1100">
                <a:solidFill>
                  <a:schemeClr val="dk1"/>
                </a:solidFill>
                <a:highlight>
                  <a:srgbClr val="FFFFFF"/>
                </a:highlight>
                <a:latin typeface="Comfortaa SemiBold"/>
                <a:ea typeface="Comfortaa SemiBold"/>
                <a:cs typeface="Comfortaa SemiBold"/>
                <a:sym typeface="Comfortaa SemiBold"/>
              </a:rPr>
              <a:t>Spacex</a:t>
            </a:r>
            <a:r>
              <a:rPr lang="en-US" sz="1100">
                <a:solidFill>
                  <a:schemeClr val="dk1"/>
                </a:solidFill>
                <a:highlight>
                  <a:srgbClr val="FFFFFF"/>
                </a:highlight>
                <a:latin typeface="Comfortaa SemiBold"/>
                <a:ea typeface="Comfortaa SemiBold"/>
                <a:cs typeface="Comfortaa SemiBold"/>
                <a:sym typeface="Comfortaa SemiBold"/>
              </a:rPr>
              <a:t> launch facilities: </a:t>
            </a:r>
            <a:r>
              <a:rPr lang="en-US" sz="1100">
                <a:solidFill>
                  <a:schemeClr val="hlink"/>
                </a:solidFill>
                <a:highlight>
                  <a:srgbClr val="FFFFFF"/>
                </a:highlight>
                <a:uFill>
                  <a:noFill/>
                </a:uFill>
                <a:latin typeface="Comfortaa SemiBold"/>
                <a:ea typeface="Comfortaa SemiBold"/>
                <a:cs typeface="Comfortaa SemiBold"/>
                <a:sym typeface="Comfortaa SemiBold"/>
                <a:hlinkClick r:id="rId4"/>
              </a:rPr>
              <a:t>Cape Canaveral Space</a:t>
            </a:r>
            <a:r>
              <a:rPr lang="en-US" sz="1100">
                <a:solidFill>
                  <a:schemeClr val="dk1"/>
                </a:solidFill>
                <a:highlight>
                  <a:srgbClr val="FFFFFF"/>
                </a:highlight>
                <a:latin typeface="Comfortaa SemiBold"/>
                <a:ea typeface="Comfortaa SemiBold"/>
                <a:cs typeface="Comfortaa SemiBold"/>
                <a:sym typeface="Comfortaa SemiBold"/>
              </a:rPr>
              <a:t> Launch Complex 40 VAFB SLC 4E , Vandenberg Air Force Base Space Launch Complex 4E (SLC-4E), Kennedy Space Center Launch Complex 39A KSC LC 39A .The location of each Launch Is placed in the column LaunchSite.  Each launch aims to an dedicated orbit, and please see the orbit types.</a:t>
            </a:r>
            <a:endParaRPr sz="11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400"/>
              </a:spcBef>
              <a:spcAft>
                <a:spcPts val="0"/>
              </a:spcAft>
              <a:buNone/>
            </a:pPr>
            <a:r>
              <a:t/>
            </a:r>
            <a:endParaRPr sz="1000">
              <a:solidFill>
                <a:schemeClr val="dk1"/>
              </a:solidFill>
              <a:highlight>
                <a:srgbClr val="FFFFFF"/>
              </a:highlight>
              <a:latin typeface="Comfortaa SemiBold"/>
              <a:ea typeface="Comfortaa SemiBold"/>
              <a:cs typeface="Comfortaa SemiBold"/>
              <a:sym typeface="Comfortaa SemiBold"/>
            </a:endParaRPr>
          </a:p>
          <a:p>
            <a:pPr indent="-50800" lvl="0" marL="228600" marR="0" rtl="0" algn="l">
              <a:lnSpc>
                <a:spcPct val="90000"/>
              </a:lnSpc>
              <a:spcBef>
                <a:spcPts val="11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27" name="Google Shape;327;p38"/>
          <p:cNvSpPr txBox="1"/>
          <p:nvPr/>
        </p:nvSpPr>
        <p:spPr>
          <a:xfrm>
            <a:off x="942386"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Data Wrangling</a:t>
            </a:r>
            <a:endParaRPr sz="595">
              <a:latin typeface="Comfortaa SemiBold"/>
              <a:ea typeface="Comfortaa SemiBold"/>
              <a:cs typeface="Comfortaa SemiBold"/>
              <a:sym typeface="Comfortaa SemiBold"/>
            </a:endParaRPr>
          </a:p>
        </p:txBody>
      </p:sp>
      <p:pic>
        <p:nvPicPr>
          <p:cNvPr id="328" name="Google Shape;328;p38"/>
          <p:cNvPicPr preferRelativeResize="0"/>
          <p:nvPr/>
        </p:nvPicPr>
        <p:blipFill>
          <a:blip r:embed="rId5">
            <a:alphaModFix/>
          </a:blip>
          <a:stretch>
            <a:fillRect/>
          </a:stretch>
        </p:blipFill>
        <p:spPr>
          <a:xfrm>
            <a:off x="1117925" y="2797900"/>
            <a:ext cx="3837449" cy="3499299"/>
          </a:xfrm>
          <a:prstGeom prst="rect">
            <a:avLst/>
          </a:prstGeom>
          <a:noFill/>
          <a:ln cap="flat" cmpd="sng" w="19050">
            <a:solidFill>
              <a:schemeClr val="dk2"/>
            </a:solidFill>
            <a:prstDash val="solid"/>
            <a:round/>
            <a:headEnd len="sm" w="sm" type="none"/>
            <a:tailEnd len="sm" w="sm" type="none"/>
          </a:ln>
        </p:spPr>
      </p:pic>
      <p:pic>
        <p:nvPicPr>
          <p:cNvPr id="329" name="Google Shape;329;p38"/>
          <p:cNvPicPr preferRelativeResize="0"/>
          <p:nvPr/>
        </p:nvPicPr>
        <p:blipFill>
          <a:blip r:embed="rId6">
            <a:alphaModFix/>
          </a:blip>
          <a:stretch>
            <a:fillRect/>
          </a:stretch>
        </p:blipFill>
        <p:spPr>
          <a:xfrm>
            <a:off x="5844206" y="2797900"/>
            <a:ext cx="4346825" cy="1824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3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39"/>
          <p:cNvSpPr txBox="1"/>
          <p:nvPr>
            <p:ph idx="1" type="body"/>
          </p:nvPr>
        </p:nvSpPr>
        <p:spPr>
          <a:xfrm>
            <a:off x="770000" y="1503150"/>
            <a:ext cx="10515600" cy="2366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400"/>
              </a:spcBef>
              <a:spcAft>
                <a:spcPts val="0"/>
              </a:spcAft>
              <a:buNone/>
            </a:pPr>
            <a:r>
              <a:rPr lang="en-US" sz="1200">
                <a:solidFill>
                  <a:schemeClr val="dk1"/>
                </a:solidFill>
                <a:latin typeface="Comfortaa SemiBold"/>
                <a:ea typeface="Comfortaa SemiBold"/>
                <a:cs typeface="Comfortaa SemiBold"/>
                <a:sym typeface="Comfortaa SemiBold"/>
              </a:rPr>
              <a:t>Each launch aims to an dedicated orbit, and please see the orbit types.</a:t>
            </a:r>
            <a:endParaRPr sz="1200">
              <a:solidFill>
                <a:schemeClr val="dk1"/>
              </a:solidFill>
              <a:latin typeface="Comfortaa SemiBold"/>
              <a:ea typeface="Comfortaa SemiBold"/>
              <a:cs typeface="Comfortaa SemiBold"/>
              <a:sym typeface="Comfortaa SemiBold"/>
            </a:endParaRPr>
          </a:p>
          <a:p>
            <a:pPr indent="0" lvl="0" marL="0" rtl="0" algn="l">
              <a:lnSpc>
                <a:spcPct val="150000"/>
              </a:lnSpc>
              <a:spcBef>
                <a:spcPts val="400"/>
              </a:spcBef>
              <a:spcAft>
                <a:spcPts val="0"/>
              </a:spcAft>
              <a:buNone/>
            </a:pPr>
            <a:r>
              <a:t/>
            </a:r>
            <a:endParaRPr sz="1000">
              <a:solidFill>
                <a:schemeClr val="dk1"/>
              </a:solidFill>
              <a:highlight>
                <a:srgbClr val="FFFFFF"/>
              </a:highlight>
              <a:latin typeface="Comfortaa SemiBold"/>
              <a:ea typeface="Comfortaa SemiBold"/>
              <a:cs typeface="Comfortaa SemiBold"/>
              <a:sym typeface="Comfortaa SemiBold"/>
            </a:endParaRPr>
          </a:p>
          <a:p>
            <a:pPr indent="-50800" lvl="0" marL="228600" marR="0" rtl="0" algn="l">
              <a:lnSpc>
                <a:spcPct val="90000"/>
              </a:lnSpc>
              <a:spcBef>
                <a:spcPts val="11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36" name="Google Shape;336;p3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Data Wrangling</a:t>
            </a:r>
            <a:endParaRPr sz="595">
              <a:latin typeface="Comfortaa SemiBold"/>
              <a:ea typeface="Comfortaa SemiBold"/>
              <a:cs typeface="Comfortaa SemiBold"/>
              <a:sym typeface="Comfortaa SemiBold"/>
            </a:endParaRPr>
          </a:p>
        </p:txBody>
      </p:sp>
      <p:pic>
        <p:nvPicPr>
          <p:cNvPr id="337" name="Google Shape;337;p39"/>
          <p:cNvPicPr preferRelativeResize="0"/>
          <p:nvPr/>
        </p:nvPicPr>
        <p:blipFill>
          <a:blip r:embed="rId4">
            <a:alphaModFix/>
          </a:blip>
          <a:stretch>
            <a:fillRect/>
          </a:stretch>
        </p:blipFill>
        <p:spPr>
          <a:xfrm>
            <a:off x="770001" y="2044950"/>
            <a:ext cx="7170999" cy="4254100"/>
          </a:xfrm>
          <a:prstGeom prst="rect">
            <a:avLst/>
          </a:prstGeom>
          <a:noFill/>
          <a:ln cap="flat" cmpd="sng" w="19050">
            <a:solidFill>
              <a:schemeClr val="dk2"/>
            </a:solidFill>
            <a:prstDash val="solid"/>
            <a:round/>
            <a:headEnd len="sm" w="sm" type="none"/>
            <a:tailEnd len="sm" w="sm" type="none"/>
          </a:ln>
        </p:spPr>
      </p:pic>
      <p:pic>
        <p:nvPicPr>
          <p:cNvPr id="338" name="Google Shape;338;p39"/>
          <p:cNvPicPr preferRelativeResize="0"/>
          <p:nvPr/>
        </p:nvPicPr>
        <p:blipFill>
          <a:blip r:embed="rId5">
            <a:alphaModFix/>
          </a:blip>
          <a:stretch>
            <a:fillRect/>
          </a:stretch>
        </p:blipFill>
        <p:spPr>
          <a:xfrm>
            <a:off x="8312624" y="2044950"/>
            <a:ext cx="3370026" cy="25557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4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40"/>
          <p:cNvSpPr txBox="1"/>
          <p:nvPr>
            <p:ph idx="1" type="body"/>
          </p:nvPr>
        </p:nvSpPr>
        <p:spPr>
          <a:xfrm>
            <a:off x="770000" y="1503150"/>
            <a:ext cx="10515600" cy="2366700"/>
          </a:xfrm>
          <a:prstGeom prst="rect">
            <a:avLst/>
          </a:prstGeom>
          <a:noFill/>
          <a:ln>
            <a:noFill/>
          </a:ln>
        </p:spPr>
        <p:txBody>
          <a:bodyPr anchorCtr="0" anchor="t" bIns="45700" lIns="91425" spcFirstLastPara="1" rIns="91425" wrap="square" tIns="45700">
            <a:noAutofit/>
          </a:bodyPr>
          <a:lstStyle/>
          <a:p>
            <a:pPr indent="0" lvl="0" marL="0" marR="190500" rtl="0" algn="l">
              <a:lnSpc>
                <a:spcPct val="150000"/>
              </a:lnSpc>
              <a:spcBef>
                <a:spcPts val="1400"/>
              </a:spcBef>
              <a:spcAft>
                <a:spcPts val="0"/>
              </a:spcAft>
              <a:buNone/>
            </a:pPr>
            <a:r>
              <a:rPr lang="en-US" sz="1100">
                <a:solidFill>
                  <a:schemeClr val="dk1"/>
                </a:solidFill>
                <a:latin typeface="Comfortaa SemiBold"/>
                <a:ea typeface="Comfortaa SemiBold"/>
                <a:cs typeface="Comfortaa SemiBold"/>
                <a:sym typeface="Comfortaa SemiBold"/>
              </a:rPr>
              <a:t>Firstly we calculated the number and occurrence of each orbit by using the method .value_counts() to determine the number and occurrence of each orbit in the column Orbit, then </a:t>
            </a:r>
            <a:r>
              <a:rPr lang="en-US" sz="1100">
                <a:solidFill>
                  <a:schemeClr val="dk1"/>
                </a:solidFill>
                <a:latin typeface="Comfortaa SemiBold"/>
                <a:ea typeface="Comfortaa SemiBold"/>
                <a:cs typeface="Comfortaa SemiBold"/>
                <a:sym typeface="Comfortaa SemiBold"/>
              </a:rPr>
              <a:t>using the method .value_counts() on the column Outcome to determine the number of landing_outcomes.Then we assigned  it to a variable landing_outcomes. Then we create a set of outcomes where the second stage did not land successfully:</a:t>
            </a:r>
            <a:endParaRPr sz="1100">
              <a:solidFill>
                <a:schemeClr val="dk1"/>
              </a:solidFill>
              <a:latin typeface="Comfortaa SemiBold"/>
              <a:ea typeface="Comfortaa SemiBold"/>
              <a:cs typeface="Comfortaa SemiBold"/>
              <a:sym typeface="Comfortaa SemiBold"/>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45" name="Google Shape;345;p4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Data Wrangling</a:t>
            </a:r>
            <a:endParaRPr sz="595">
              <a:latin typeface="Comfortaa SemiBold"/>
              <a:ea typeface="Comfortaa SemiBold"/>
              <a:cs typeface="Comfortaa SemiBold"/>
              <a:sym typeface="Comfortaa SemiBold"/>
            </a:endParaRPr>
          </a:p>
        </p:txBody>
      </p:sp>
      <p:pic>
        <p:nvPicPr>
          <p:cNvPr id="346" name="Google Shape;346;p40"/>
          <p:cNvPicPr preferRelativeResize="0"/>
          <p:nvPr/>
        </p:nvPicPr>
        <p:blipFill>
          <a:blip r:embed="rId4">
            <a:alphaModFix/>
          </a:blip>
          <a:stretch>
            <a:fillRect/>
          </a:stretch>
        </p:blipFill>
        <p:spPr>
          <a:xfrm>
            <a:off x="589825" y="2951500"/>
            <a:ext cx="3056725" cy="2629200"/>
          </a:xfrm>
          <a:prstGeom prst="rect">
            <a:avLst/>
          </a:prstGeom>
          <a:noFill/>
          <a:ln cap="flat" cmpd="sng" w="19050">
            <a:solidFill>
              <a:schemeClr val="dk2"/>
            </a:solidFill>
            <a:prstDash val="solid"/>
            <a:round/>
            <a:headEnd len="sm" w="sm" type="none"/>
            <a:tailEnd len="sm" w="sm" type="none"/>
          </a:ln>
        </p:spPr>
      </p:pic>
      <p:pic>
        <p:nvPicPr>
          <p:cNvPr id="347" name="Google Shape;347;p40"/>
          <p:cNvPicPr preferRelativeResize="0"/>
          <p:nvPr/>
        </p:nvPicPr>
        <p:blipFill>
          <a:blip r:embed="rId5">
            <a:alphaModFix/>
          </a:blip>
          <a:stretch>
            <a:fillRect/>
          </a:stretch>
        </p:blipFill>
        <p:spPr>
          <a:xfrm>
            <a:off x="4715950" y="2551150"/>
            <a:ext cx="2436766" cy="1850923"/>
          </a:xfrm>
          <a:prstGeom prst="rect">
            <a:avLst/>
          </a:prstGeom>
          <a:noFill/>
          <a:ln cap="flat" cmpd="sng" w="19050">
            <a:solidFill>
              <a:schemeClr val="dk2"/>
            </a:solidFill>
            <a:prstDash val="solid"/>
            <a:round/>
            <a:headEnd len="sm" w="sm" type="none"/>
            <a:tailEnd len="sm" w="sm" type="none"/>
          </a:ln>
        </p:spPr>
      </p:pic>
      <p:pic>
        <p:nvPicPr>
          <p:cNvPr id="348" name="Google Shape;348;p40"/>
          <p:cNvPicPr preferRelativeResize="0"/>
          <p:nvPr/>
        </p:nvPicPr>
        <p:blipFill rotWithShape="1">
          <a:blip r:embed="rId6">
            <a:alphaModFix/>
          </a:blip>
          <a:srcRect b="0" l="0" r="38122" t="0"/>
          <a:stretch/>
        </p:blipFill>
        <p:spPr>
          <a:xfrm>
            <a:off x="8222126" y="2551152"/>
            <a:ext cx="3439700" cy="2135500"/>
          </a:xfrm>
          <a:prstGeom prst="rect">
            <a:avLst/>
          </a:prstGeom>
          <a:noFill/>
          <a:ln cap="flat" cmpd="sng" w="19050">
            <a:solidFill>
              <a:schemeClr val="dk2"/>
            </a:solidFill>
            <a:prstDash val="solid"/>
            <a:round/>
            <a:headEnd len="sm" w="sm" type="none"/>
            <a:tailEnd len="sm" w="sm" type="none"/>
          </a:ln>
        </p:spPr>
      </p:pic>
      <p:pic>
        <p:nvPicPr>
          <p:cNvPr id="349" name="Google Shape;349;p40"/>
          <p:cNvPicPr preferRelativeResize="0"/>
          <p:nvPr/>
        </p:nvPicPr>
        <p:blipFill>
          <a:blip r:embed="rId7">
            <a:alphaModFix/>
          </a:blip>
          <a:stretch>
            <a:fillRect/>
          </a:stretch>
        </p:blipFill>
        <p:spPr>
          <a:xfrm>
            <a:off x="4089316" y="5362250"/>
            <a:ext cx="4625458" cy="795600"/>
          </a:xfrm>
          <a:prstGeom prst="rect">
            <a:avLst/>
          </a:prstGeom>
          <a:noFill/>
          <a:ln cap="flat" cmpd="sng" w="19050">
            <a:solidFill>
              <a:schemeClr val="dk2"/>
            </a:solidFill>
            <a:prstDash val="solid"/>
            <a:round/>
            <a:headEnd len="sm" w="sm" type="none"/>
            <a:tailEnd len="sm" w="sm" type="none"/>
          </a:ln>
        </p:spPr>
      </p:pic>
      <p:sp>
        <p:nvSpPr>
          <p:cNvPr id="350" name="Google Shape;350;p40"/>
          <p:cNvSpPr/>
          <p:nvPr/>
        </p:nvSpPr>
        <p:spPr>
          <a:xfrm rot="10800000">
            <a:off x="9339975" y="5047250"/>
            <a:ext cx="806100" cy="795600"/>
          </a:xfrm>
          <a:prstGeom prst="bentArrow">
            <a:avLst>
              <a:gd fmla="val 25000" name="adj1"/>
              <a:gd fmla="val 25000" name="adj2"/>
              <a:gd fmla="val 25000" name="adj3"/>
              <a:gd fmla="val 43750" name="adj4"/>
            </a:avLst>
          </a:prstGeom>
          <a:gradFill>
            <a:gsLst>
              <a:gs pos="0">
                <a:srgbClr val="DCECD5"/>
              </a:gs>
              <a:gs pos="100000">
                <a:srgbClr val="93BC81"/>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0"/>
          <p:cNvSpPr/>
          <p:nvPr/>
        </p:nvSpPr>
        <p:spPr>
          <a:xfrm>
            <a:off x="3966450" y="3558000"/>
            <a:ext cx="580500" cy="311700"/>
          </a:xfrm>
          <a:prstGeom prst="rightArrow">
            <a:avLst>
              <a:gd fmla="val 50000" name="adj1"/>
              <a:gd fmla="val 50000" name="adj2"/>
            </a:avLst>
          </a:prstGeom>
          <a:gradFill>
            <a:gsLst>
              <a:gs pos="0">
                <a:srgbClr val="DCECD5"/>
              </a:gs>
              <a:gs pos="100000">
                <a:srgbClr val="93BC81"/>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a:off x="7472600" y="3558000"/>
            <a:ext cx="580500" cy="311700"/>
          </a:xfrm>
          <a:prstGeom prst="rightArrow">
            <a:avLst>
              <a:gd fmla="val 50000" name="adj1"/>
              <a:gd fmla="val 50000" name="adj2"/>
            </a:avLst>
          </a:prstGeom>
          <a:gradFill>
            <a:gsLst>
              <a:gs pos="0">
                <a:srgbClr val="DFE9FB"/>
              </a:gs>
              <a:gs pos="100000">
                <a:srgbClr val="6E9BE7"/>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4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8" name="Google Shape;358;p41"/>
          <p:cNvSpPr txBox="1"/>
          <p:nvPr>
            <p:ph idx="1" type="body"/>
          </p:nvPr>
        </p:nvSpPr>
        <p:spPr>
          <a:xfrm>
            <a:off x="770000" y="1503150"/>
            <a:ext cx="10515600" cy="2366700"/>
          </a:xfrm>
          <a:prstGeom prst="rect">
            <a:avLst/>
          </a:prstGeom>
          <a:noFill/>
          <a:ln>
            <a:noFill/>
          </a:ln>
        </p:spPr>
        <p:txBody>
          <a:bodyPr anchorCtr="0" anchor="t" bIns="45700" lIns="91425" spcFirstLastPara="1" rIns="91425" wrap="square" tIns="45700">
            <a:noAutofit/>
          </a:bodyPr>
          <a:lstStyle/>
          <a:p>
            <a:pPr indent="0" lvl="0" marL="0" marR="190500" rtl="0" algn="l">
              <a:lnSpc>
                <a:spcPct val="150000"/>
              </a:lnSpc>
              <a:spcBef>
                <a:spcPts val="1400"/>
              </a:spcBef>
              <a:spcAft>
                <a:spcPts val="0"/>
              </a:spcAft>
              <a:buNone/>
            </a:pPr>
            <a:r>
              <a:rPr lang="en-US" sz="1100">
                <a:solidFill>
                  <a:schemeClr val="dk1"/>
                </a:solidFill>
                <a:latin typeface="Comfortaa SemiBold"/>
                <a:ea typeface="Comfortaa SemiBold"/>
                <a:cs typeface="Comfortaa SemiBold"/>
                <a:sym typeface="Comfortaa SemiBold"/>
              </a:rPr>
              <a:t>Next Step, using the Outcome, create a list where the element is zero if the corresponding row in Outcome is in the set bad_outcome; otherwise, it's one. Then assign it to the variable landing_class: This variable will represent the classification variable that represents the outcome of each launch. If the value is zero, the first stage did not land successfully; one means the first stage landed Successfully.</a:t>
            </a:r>
            <a:endParaRPr sz="1100">
              <a:solidFill>
                <a:schemeClr val="dk1"/>
              </a:solidFill>
              <a:latin typeface="Comfortaa SemiBold"/>
              <a:ea typeface="Comfortaa SemiBold"/>
              <a:cs typeface="Comfortaa SemiBold"/>
              <a:sym typeface="Comfortaa SemiBold"/>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59" name="Google Shape;359;p4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Data Wrangling</a:t>
            </a:r>
            <a:endParaRPr sz="595">
              <a:latin typeface="Comfortaa SemiBold"/>
              <a:ea typeface="Comfortaa SemiBold"/>
              <a:cs typeface="Comfortaa SemiBold"/>
              <a:sym typeface="Comfortaa SemiBold"/>
            </a:endParaRPr>
          </a:p>
        </p:txBody>
      </p:sp>
      <p:sp>
        <p:nvSpPr>
          <p:cNvPr id="360" name="Google Shape;360;p41"/>
          <p:cNvSpPr/>
          <p:nvPr/>
        </p:nvSpPr>
        <p:spPr>
          <a:xfrm>
            <a:off x="4966150" y="4026950"/>
            <a:ext cx="1129800" cy="466200"/>
          </a:xfrm>
          <a:prstGeom prst="rightArrow">
            <a:avLst>
              <a:gd fmla="val 50000" name="adj1"/>
              <a:gd fmla="val 50000" name="adj2"/>
            </a:avLst>
          </a:prstGeom>
          <a:gradFill>
            <a:gsLst>
              <a:gs pos="0">
                <a:srgbClr val="DCECD5"/>
              </a:gs>
              <a:gs pos="100000">
                <a:srgbClr val="93BC81"/>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rot="5400000">
            <a:off x="9105550" y="4096325"/>
            <a:ext cx="1316700" cy="616200"/>
          </a:xfrm>
          <a:prstGeom prst="rightArrow">
            <a:avLst>
              <a:gd fmla="val 50000" name="adj1"/>
              <a:gd fmla="val 50000" name="adj2"/>
            </a:avLst>
          </a:prstGeom>
          <a:gradFill>
            <a:gsLst>
              <a:gs pos="0">
                <a:srgbClr val="DFE9FB"/>
              </a:gs>
              <a:gs pos="100000">
                <a:srgbClr val="6E9BE7"/>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41"/>
          <p:cNvPicPr preferRelativeResize="0"/>
          <p:nvPr/>
        </p:nvPicPr>
        <p:blipFill>
          <a:blip r:embed="rId4">
            <a:alphaModFix/>
          </a:blip>
          <a:stretch>
            <a:fillRect/>
          </a:stretch>
        </p:blipFill>
        <p:spPr>
          <a:xfrm>
            <a:off x="1764800" y="2583825"/>
            <a:ext cx="2837364" cy="3641200"/>
          </a:xfrm>
          <a:prstGeom prst="rect">
            <a:avLst/>
          </a:prstGeom>
          <a:noFill/>
          <a:ln cap="flat" cmpd="sng" w="19050">
            <a:solidFill>
              <a:schemeClr val="dk2"/>
            </a:solidFill>
            <a:prstDash val="solid"/>
            <a:round/>
            <a:headEnd len="sm" w="sm" type="none"/>
            <a:tailEnd len="sm" w="sm" type="none"/>
          </a:ln>
        </p:spPr>
      </p:pic>
      <p:pic>
        <p:nvPicPr>
          <p:cNvPr id="363" name="Google Shape;363;p41"/>
          <p:cNvPicPr preferRelativeResize="0"/>
          <p:nvPr/>
        </p:nvPicPr>
        <p:blipFill>
          <a:blip r:embed="rId5">
            <a:alphaModFix/>
          </a:blip>
          <a:stretch>
            <a:fillRect/>
          </a:stretch>
        </p:blipFill>
        <p:spPr>
          <a:xfrm>
            <a:off x="6568092" y="2990325"/>
            <a:ext cx="2146680" cy="26833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4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42"/>
          <p:cNvSpPr txBox="1"/>
          <p:nvPr>
            <p:ph idx="1" type="body"/>
          </p:nvPr>
        </p:nvSpPr>
        <p:spPr>
          <a:xfrm>
            <a:off x="770000" y="1503150"/>
            <a:ext cx="10688100" cy="2366700"/>
          </a:xfrm>
          <a:prstGeom prst="rect">
            <a:avLst/>
          </a:prstGeom>
          <a:noFill/>
          <a:ln>
            <a:noFill/>
          </a:ln>
        </p:spPr>
        <p:txBody>
          <a:bodyPr anchorCtr="0" anchor="t" bIns="45700" lIns="91425" spcFirstLastPara="1" rIns="91425" wrap="square" tIns="45700">
            <a:noAutofit/>
          </a:bodyPr>
          <a:lstStyle/>
          <a:p>
            <a:pPr indent="0" lvl="0" marL="0" marR="190500" rtl="0" algn="ctr">
              <a:lnSpc>
                <a:spcPct val="150000"/>
              </a:lnSpc>
              <a:spcBef>
                <a:spcPts val="1400"/>
              </a:spcBef>
              <a:spcAft>
                <a:spcPts val="0"/>
              </a:spcAft>
              <a:buNone/>
            </a:pPr>
            <a:r>
              <a:rPr lang="en-US">
                <a:solidFill>
                  <a:schemeClr val="dk1"/>
                </a:solidFill>
                <a:latin typeface="Comfortaa SemiBold"/>
                <a:ea typeface="Comfortaa SemiBold"/>
                <a:cs typeface="Comfortaa SemiBold"/>
                <a:sym typeface="Comfortaa SemiBold"/>
              </a:rPr>
              <a:t>Then finally using</a:t>
            </a:r>
            <a:r>
              <a:rPr lang="en-US" sz="1350">
                <a:solidFill>
                  <a:schemeClr val="dk1"/>
                </a:solidFill>
                <a:highlight>
                  <a:srgbClr val="FFFFFF"/>
                </a:highlight>
                <a:latin typeface="Comfortaa SemiBold"/>
                <a:ea typeface="Comfortaa SemiBold"/>
                <a:cs typeface="Comfortaa SemiBold"/>
                <a:sym typeface="Comfortaa SemiBold"/>
              </a:rPr>
              <a:t> the .mean() function to determine the success rate: </a:t>
            </a:r>
            <a:endParaRPr sz="1350">
              <a:solidFill>
                <a:schemeClr val="dk1"/>
              </a:solidFill>
              <a:highlight>
                <a:srgbClr val="FFFFFF"/>
              </a:highlight>
              <a:latin typeface="Comfortaa SemiBold"/>
              <a:ea typeface="Comfortaa SemiBold"/>
              <a:cs typeface="Comfortaa SemiBold"/>
              <a:sym typeface="Comfortaa SemiBold"/>
            </a:endParaRPr>
          </a:p>
          <a:p>
            <a:pPr indent="0" lvl="0" marL="0" marR="190500" rtl="0" algn="ctr">
              <a:lnSpc>
                <a:spcPct val="150000"/>
              </a:lnSpc>
              <a:spcBef>
                <a:spcPts val="1400"/>
              </a:spcBef>
              <a:spcAft>
                <a:spcPts val="0"/>
              </a:spcAft>
              <a:buNone/>
            </a:pPr>
            <a:r>
              <a:rPr lang="en-US" sz="1350">
                <a:solidFill>
                  <a:schemeClr val="dk1"/>
                </a:solidFill>
                <a:highlight>
                  <a:srgbClr val="FFFFFF"/>
                </a:highlight>
                <a:latin typeface="Comfortaa SemiBold"/>
                <a:ea typeface="Comfortaa SemiBold"/>
                <a:cs typeface="Comfortaa SemiBold"/>
                <a:sym typeface="Comfortaa SemiBold"/>
              </a:rPr>
              <a:t>Which in our case study is</a:t>
            </a:r>
            <a:r>
              <a:rPr lang="en-US" sz="1350">
                <a:solidFill>
                  <a:srgbClr val="FF0000"/>
                </a:solidFill>
                <a:highlight>
                  <a:srgbClr val="FFFFFF"/>
                </a:highlight>
                <a:latin typeface="Comfortaa SemiBold"/>
                <a:ea typeface="Comfortaa SemiBold"/>
                <a:cs typeface="Comfortaa SemiBold"/>
                <a:sym typeface="Comfortaa SemiBold"/>
              </a:rPr>
              <a:t> 0.66 %</a:t>
            </a:r>
            <a:endParaRPr>
              <a:solidFill>
                <a:srgbClr val="FF0000"/>
              </a:solidFill>
              <a:latin typeface="Comfortaa SemiBold"/>
              <a:ea typeface="Comfortaa SemiBold"/>
              <a:cs typeface="Comfortaa SemiBold"/>
              <a:sym typeface="Comfortaa SemiBold"/>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70" name="Google Shape;370;p4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Data Wrangling</a:t>
            </a:r>
            <a:endParaRPr sz="595">
              <a:latin typeface="Comfortaa SemiBold"/>
              <a:ea typeface="Comfortaa SemiBold"/>
              <a:cs typeface="Comfortaa SemiBold"/>
              <a:sym typeface="Comfortaa SemiBold"/>
            </a:endParaRPr>
          </a:p>
        </p:txBody>
      </p:sp>
      <p:pic>
        <p:nvPicPr>
          <p:cNvPr id="371" name="Google Shape;371;p42"/>
          <p:cNvPicPr preferRelativeResize="0"/>
          <p:nvPr/>
        </p:nvPicPr>
        <p:blipFill>
          <a:blip r:embed="rId4">
            <a:alphaModFix/>
          </a:blip>
          <a:stretch>
            <a:fillRect/>
          </a:stretch>
        </p:blipFill>
        <p:spPr>
          <a:xfrm>
            <a:off x="2140691" y="2592600"/>
            <a:ext cx="7774203" cy="3641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43"/>
          <p:cNvSpPr txBox="1"/>
          <p:nvPr>
            <p:ph idx="1" type="body"/>
          </p:nvPr>
        </p:nvSpPr>
        <p:spPr>
          <a:xfrm>
            <a:off x="770000" y="1408175"/>
            <a:ext cx="10515600" cy="41346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1000"/>
              </a:spcBef>
              <a:spcAft>
                <a:spcPts val="0"/>
              </a:spcAft>
              <a:buClr>
                <a:schemeClr val="dk1"/>
              </a:buClr>
              <a:buSzPts val="2800"/>
              <a:buFont typeface="Arial"/>
              <a:buNone/>
            </a:pPr>
            <a:r>
              <a:rPr lang="en-US" sz="1100">
                <a:solidFill>
                  <a:schemeClr val="dk1"/>
                </a:solidFill>
                <a:latin typeface="Comfortaa SemiBold"/>
                <a:ea typeface="Comfortaa SemiBold"/>
                <a:cs typeface="Comfortaa SemiBold"/>
                <a:sym typeface="Comfortaa SemiBold"/>
              </a:rPr>
              <a:t>We will predict if the Falcon 9 first stage will land successfully by using exploratory Data Analysis and Feature Engineering using Pandas and Matplotlib, Firstly we will import required </a:t>
            </a:r>
            <a:r>
              <a:rPr lang="en-US" sz="1100">
                <a:solidFill>
                  <a:schemeClr val="dk1"/>
                </a:solidFill>
                <a:latin typeface="Comfortaa SemiBold"/>
                <a:ea typeface="Comfortaa SemiBold"/>
                <a:cs typeface="Comfortaa SemiBold"/>
                <a:sym typeface="Comfortaa SemiBold"/>
              </a:rPr>
              <a:t>python</a:t>
            </a:r>
            <a:r>
              <a:rPr lang="en-US" sz="1100">
                <a:solidFill>
                  <a:schemeClr val="dk1"/>
                </a:solidFill>
                <a:latin typeface="Comfortaa SemiBold"/>
                <a:ea typeface="Comfortaa SemiBold"/>
                <a:cs typeface="Comfortaa SemiBold"/>
                <a:sym typeface="Comfortaa SemiBold"/>
              </a:rPr>
              <a:t> libraries and download our dataset.</a:t>
            </a:r>
            <a:endParaRPr sz="1100">
              <a:solidFill>
                <a:schemeClr val="dk1"/>
              </a:solidFill>
              <a:latin typeface="Comfortaa SemiBold"/>
              <a:ea typeface="Comfortaa SemiBold"/>
              <a:cs typeface="Comfortaa SemiBold"/>
              <a:sym typeface="Comfortaa SemiBold"/>
            </a:endParaRPr>
          </a:p>
          <a:p>
            <a:pPr indent="0" lvl="0" marL="0" marR="0" rtl="0" algn="l">
              <a:lnSpc>
                <a:spcPct val="200000"/>
              </a:lnSpc>
              <a:spcBef>
                <a:spcPts val="1000"/>
              </a:spcBef>
              <a:spcAft>
                <a:spcPts val="0"/>
              </a:spcAft>
              <a:buClr>
                <a:schemeClr val="dk1"/>
              </a:buClr>
              <a:buSzPts val="2800"/>
              <a:buFont typeface="Arial"/>
              <a:buNone/>
            </a:pPr>
            <a:r>
              <a:t/>
            </a:r>
            <a:endParaRPr sz="1100">
              <a:solidFill>
                <a:schemeClr val="dk1"/>
              </a:solidFill>
              <a:latin typeface="Comfortaa SemiBold"/>
              <a:ea typeface="Comfortaa SemiBold"/>
              <a:cs typeface="Comfortaa SemiBold"/>
              <a:sym typeface="Comfortaa SemiBold"/>
            </a:endParaRPr>
          </a:p>
          <a:p>
            <a:pPr indent="-50800" lvl="0" marL="228600" marR="0" rtl="0" algn="l">
              <a:lnSpc>
                <a:spcPct val="90000"/>
              </a:lnSpc>
              <a:spcBef>
                <a:spcPts val="1000"/>
              </a:spcBef>
              <a:spcAft>
                <a:spcPts val="0"/>
              </a:spcAft>
              <a:buClr>
                <a:schemeClr val="dk1"/>
              </a:buClr>
              <a:buSzPts val="2800"/>
              <a:buFont typeface="Arial"/>
              <a:buNone/>
            </a:pPr>
            <a:r>
              <a:t/>
            </a:r>
            <a:endParaRPr sz="950">
              <a:solidFill>
                <a:schemeClr val="dk1"/>
              </a:solidFill>
              <a:highlight>
                <a:srgbClr val="FFFFFF"/>
              </a:highlight>
            </a:endParaRPr>
          </a:p>
        </p:txBody>
      </p:sp>
      <p:sp>
        <p:nvSpPr>
          <p:cNvPr id="378" name="Google Shape;378;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EDA with Data Visualization</a:t>
            </a:r>
            <a:endParaRPr sz="595">
              <a:latin typeface="Comfortaa SemiBold"/>
              <a:ea typeface="Comfortaa SemiBold"/>
              <a:cs typeface="Comfortaa SemiBold"/>
              <a:sym typeface="Comfortaa SemiBold"/>
            </a:endParaRPr>
          </a:p>
        </p:txBody>
      </p:sp>
      <p:pic>
        <p:nvPicPr>
          <p:cNvPr id="379" name="Google Shape;379;p43"/>
          <p:cNvPicPr preferRelativeResize="0"/>
          <p:nvPr/>
        </p:nvPicPr>
        <p:blipFill>
          <a:blip r:embed="rId4">
            <a:alphaModFix/>
          </a:blip>
          <a:stretch>
            <a:fillRect/>
          </a:stretch>
        </p:blipFill>
        <p:spPr>
          <a:xfrm>
            <a:off x="2587100" y="2250400"/>
            <a:ext cx="6127675" cy="3929574"/>
          </a:xfrm>
          <a:prstGeom prst="rect">
            <a:avLst/>
          </a:prstGeom>
          <a:noFill/>
          <a:ln cap="flat" cmpd="sng" w="19050">
            <a:solidFill>
              <a:schemeClr val="dk2"/>
            </a:solidFill>
            <a:prstDash val="solid"/>
            <a:round/>
            <a:headEnd len="sm" w="sm" type="none"/>
            <a:tailEnd len="sm" w="sm" type="none"/>
          </a:ln>
        </p:spPr>
      </p:pic>
      <p:sp>
        <p:nvSpPr>
          <p:cNvPr id="380" name="Google Shape;380;p43"/>
          <p:cNvSpPr txBox="1"/>
          <p:nvPr/>
        </p:nvSpPr>
        <p:spPr>
          <a:xfrm>
            <a:off x="1607238" y="6275725"/>
            <a:ext cx="8087400" cy="338700"/>
          </a:xfrm>
          <a:prstGeom prst="rect">
            <a:avLst/>
          </a:prstGeom>
          <a:noFill/>
          <a:ln>
            <a:noFill/>
          </a:ln>
        </p:spPr>
        <p:txBody>
          <a:bodyPr anchorCtr="0" anchor="t" bIns="91425" lIns="91425" spcFirstLastPara="1" rIns="91425" wrap="square" tIns="91425">
            <a:spAutoFit/>
          </a:bodyPr>
          <a:lstStyle/>
          <a:p>
            <a:pPr indent="0" lvl="0" marL="139700" rtl="0" algn="ctr">
              <a:lnSpc>
                <a:spcPct val="120000"/>
              </a:lnSpc>
              <a:spcBef>
                <a:spcPts val="1400"/>
              </a:spcBef>
              <a:spcAft>
                <a:spcPts val="0"/>
              </a:spcAft>
              <a:buNone/>
            </a:pPr>
            <a:r>
              <a:rPr lang="en-US" sz="1000">
                <a:solidFill>
                  <a:srgbClr val="292929"/>
                </a:solidFill>
              </a:rPr>
              <a:t>All files and notebooks used are made available in the following link: </a:t>
            </a:r>
            <a:r>
              <a:rPr lang="en-US" sz="1000" u="sng">
                <a:solidFill>
                  <a:schemeClr val="hlink"/>
                </a:solidFill>
                <a:hlinkClick r:id="rId5"/>
              </a:rPr>
              <a:t>https://github.com/AggroMonk/IBM_Data_Science.git</a:t>
            </a:r>
            <a:r>
              <a:rPr lang="en-US" sz="1000">
                <a:solidFill>
                  <a:srgbClr val="292929"/>
                </a:solidFill>
              </a:rPr>
              <a:t> </a:t>
            </a:r>
            <a:endParaRPr sz="1000">
              <a:solidFill>
                <a:srgbClr val="29292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51950" y="1494150"/>
            <a:ext cx="10706100" cy="46650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50000"/>
              </a:lnSpc>
              <a:spcBef>
                <a:spcPts val="0"/>
              </a:spcBef>
              <a:spcAft>
                <a:spcPts val="0"/>
              </a:spcAft>
              <a:buNone/>
            </a:pPr>
            <a:r>
              <a:rPr b="1" lang="en-US" sz="5200">
                <a:solidFill>
                  <a:srgbClr val="292929"/>
                </a:solidFill>
                <a:latin typeface="Comfortaa"/>
                <a:ea typeface="Comfortaa"/>
                <a:cs typeface="Comfortaa"/>
                <a:sym typeface="Comfortaa"/>
              </a:rPr>
              <a:t>Summary of methodologies</a:t>
            </a:r>
            <a:endParaRPr b="1" sz="5200">
              <a:solidFill>
                <a:srgbClr val="292929"/>
              </a:solidFill>
              <a:latin typeface="Comfortaa"/>
              <a:ea typeface="Comfortaa"/>
              <a:cs typeface="Comfortaa"/>
              <a:sym typeface="Comfortaa"/>
            </a:endParaRPr>
          </a:p>
          <a:p>
            <a:pPr indent="0" lvl="0" marL="0" marR="0" rtl="0" algn="l">
              <a:lnSpc>
                <a:spcPct val="150000"/>
              </a:lnSpc>
              <a:spcBef>
                <a:spcPts val="0"/>
              </a:spcBef>
              <a:spcAft>
                <a:spcPts val="0"/>
              </a:spcAft>
              <a:buNone/>
            </a:pPr>
            <a:r>
              <a:t/>
            </a:r>
            <a:endParaRPr sz="4800">
              <a:solidFill>
                <a:srgbClr val="292929"/>
              </a:solidFill>
              <a:latin typeface="Comfortaa SemiBold"/>
              <a:ea typeface="Comfortaa SemiBold"/>
              <a:cs typeface="Comfortaa SemiBold"/>
              <a:sym typeface="Comfortaa SemiBold"/>
            </a:endParaRPr>
          </a:p>
          <a:p>
            <a:pPr indent="0" lvl="0" marL="0" marR="0" rtl="0" algn="l">
              <a:lnSpc>
                <a:spcPct val="150000"/>
              </a:lnSpc>
              <a:spcBef>
                <a:spcPts val="0"/>
              </a:spcBef>
              <a:spcAft>
                <a:spcPts val="0"/>
              </a:spcAft>
              <a:buNone/>
            </a:pPr>
            <a:r>
              <a:rPr lang="en-US" sz="4800">
                <a:solidFill>
                  <a:srgbClr val="333333"/>
                </a:solidFill>
                <a:latin typeface="Comfortaa SemiBold"/>
                <a:ea typeface="Comfortaa SemiBold"/>
                <a:cs typeface="Comfortaa SemiBold"/>
                <a:sym typeface="Comfortaa SemiBold"/>
              </a:rPr>
              <a:t>SpaceX advertises Falcon 9 rocket launches on its website with a cost of 62 million dollars </a:t>
            </a:r>
            <a:r>
              <a:rPr lang="en-US" sz="4800">
                <a:solidFill>
                  <a:srgbClr val="333333"/>
                </a:solidFill>
                <a:latin typeface="Comfortaa SemiBold"/>
                <a:ea typeface="Comfortaa SemiBold"/>
                <a:cs typeface="Comfortaa SemiBold"/>
                <a:sym typeface="Comfortaa SemiBold"/>
              </a:rPr>
              <a:t>compared</a:t>
            </a:r>
            <a:r>
              <a:rPr lang="en-US" sz="4800">
                <a:solidFill>
                  <a:srgbClr val="333333"/>
                </a:solidFill>
                <a:latin typeface="Comfortaa SemiBold"/>
                <a:ea typeface="Comfortaa SemiBold"/>
                <a:cs typeface="Comfortaa SemiBold"/>
                <a:sym typeface="Comfortaa SemiBold"/>
              </a:rPr>
              <a:t> to other providers that cost upward of 165 million dollars each.</a:t>
            </a:r>
            <a:endParaRPr sz="4800">
              <a:solidFill>
                <a:srgbClr val="333333"/>
              </a:solidFill>
              <a:latin typeface="Comfortaa SemiBold"/>
              <a:ea typeface="Comfortaa SemiBold"/>
              <a:cs typeface="Comfortaa SemiBold"/>
              <a:sym typeface="Comfortaa SemiBold"/>
            </a:endParaRPr>
          </a:p>
          <a:p>
            <a:pPr indent="0" lvl="0" marL="0" marR="0" rtl="0" algn="l">
              <a:lnSpc>
                <a:spcPct val="150000"/>
              </a:lnSpc>
              <a:spcBef>
                <a:spcPts val="0"/>
              </a:spcBef>
              <a:spcAft>
                <a:spcPts val="0"/>
              </a:spcAft>
              <a:buNone/>
            </a:pPr>
            <a:r>
              <a:rPr lang="en-US" sz="4800">
                <a:solidFill>
                  <a:srgbClr val="333333"/>
                </a:solidFill>
                <a:latin typeface="Comfortaa SemiBold"/>
                <a:ea typeface="Comfortaa SemiBold"/>
                <a:cs typeface="Comfortaa SemiBold"/>
                <a:sym typeface="Comfortaa SemiBold"/>
              </a:rPr>
              <a:t>The Big </a:t>
            </a:r>
            <a:r>
              <a:rPr lang="en-US" sz="4800">
                <a:solidFill>
                  <a:srgbClr val="333333"/>
                </a:solidFill>
                <a:latin typeface="Comfortaa SemiBold"/>
                <a:ea typeface="Comfortaa SemiBold"/>
                <a:cs typeface="Comfortaa SemiBold"/>
                <a:sym typeface="Comfortaa SemiBold"/>
              </a:rPr>
              <a:t>saving</a:t>
            </a:r>
            <a:r>
              <a:rPr lang="en-US" sz="4800">
                <a:solidFill>
                  <a:srgbClr val="333333"/>
                </a:solidFill>
                <a:latin typeface="Comfortaa SemiBold"/>
                <a:ea typeface="Comfortaa SemiBold"/>
                <a:cs typeface="Comfortaa SemiBold"/>
                <a:sym typeface="Comfortaa SemiBold"/>
              </a:rPr>
              <a:t> comes from the FIRST STAGE of their rocket launch,  Spacex can reuse their FIRST STAGE of the rocket launch and thereby offer a huge discount </a:t>
            </a:r>
            <a:r>
              <a:rPr lang="en-US" sz="4800">
                <a:solidFill>
                  <a:srgbClr val="333333"/>
                </a:solidFill>
                <a:latin typeface="Comfortaa SemiBold"/>
                <a:ea typeface="Comfortaa SemiBold"/>
                <a:cs typeface="Comfortaa SemiBold"/>
                <a:sym typeface="Comfortaa SemiBold"/>
              </a:rPr>
              <a:t>compared</a:t>
            </a:r>
            <a:r>
              <a:rPr lang="en-US" sz="4800">
                <a:solidFill>
                  <a:srgbClr val="333333"/>
                </a:solidFill>
                <a:latin typeface="Comfortaa SemiBold"/>
                <a:ea typeface="Comfortaa SemiBold"/>
                <a:cs typeface="Comfortaa SemiBold"/>
                <a:sym typeface="Comfortaa SemiBold"/>
              </a:rPr>
              <a:t> to other providers.</a:t>
            </a:r>
            <a:endParaRPr sz="4800">
              <a:solidFill>
                <a:srgbClr val="333333"/>
              </a:solidFill>
              <a:latin typeface="Comfortaa SemiBold"/>
              <a:ea typeface="Comfortaa SemiBold"/>
              <a:cs typeface="Comfortaa SemiBold"/>
              <a:sym typeface="Comfortaa SemiBold"/>
            </a:endParaRPr>
          </a:p>
          <a:p>
            <a:pPr indent="0" lvl="0" marL="0" marR="0" rtl="0" algn="l">
              <a:lnSpc>
                <a:spcPct val="150000"/>
              </a:lnSpc>
              <a:spcBef>
                <a:spcPts val="0"/>
              </a:spcBef>
              <a:spcAft>
                <a:spcPts val="0"/>
              </a:spcAft>
              <a:buNone/>
            </a:pPr>
            <a:r>
              <a:t/>
            </a:r>
            <a:endParaRPr sz="4800">
              <a:solidFill>
                <a:srgbClr val="333333"/>
              </a:solidFill>
              <a:latin typeface="Comfortaa SemiBold"/>
              <a:ea typeface="Comfortaa SemiBold"/>
              <a:cs typeface="Comfortaa SemiBold"/>
              <a:sym typeface="Comfortaa SemiBold"/>
            </a:endParaRPr>
          </a:p>
          <a:p>
            <a:pPr indent="0" lvl="0" marL="0" marR="0" rtl="0" algn="l">
              <a:lnSpc>
                <a:spcPct val="150000"/>
              </a:lnSpc>
              <a:spcBef>
                <a:spcPts val="0"/>
              </a:spcBef>
              <a:spcAft>
                <a:spcPts val="0"/>
              </a:spcAft>
              <a:buNone/>
            </a:pPr>
            <a:r>
              <a:rPr lang="en-US" sz="4800">
                <a:solidFill>
                  <a:srgbClr val="333333"/>
                </a:solidFill>
                <a:latin typeface="Comfortaa SemiBold"/>
                <a:ea typeface="Comfortaa SemiBold"/>
                <a:cs typeface="Comfortaa SemiBold"/>
                <a:sym typeface="Comfortaa SemiBold"/>
              </a:rPr>
              <a:t>So we want to be able to predict </a:t>
            </a:r>
            <a:r>
              <a:rPr lang="en-US" sz="4800">
                <a:solidFill>
                  <a:srgbClr val="333333"/>
                </a:solidFill>
                <a:latin typeface="Comfortaa SemiBold"/>
                <a:ea typeface="Comfortaa SemiBold"/>
                <a:cs typeface="Comfortaa SemiBold"/>
                <a:sym typeface="Comfortaa SemiBold"/>
              </a:rPr>
              <a:t>if the Falcon 9 FIRST STAGE will land successfully. </a:t>
            </a:r>
            <a:endParaRPr sz="4800">
              <a:solidFill>
                <a:srgbClr val="333333"/>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4800">
              <a:solidFill>
                <a:srgbClr val="333333"/>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rPr lang="en-US" sz="4800">
                <a:solidFill>
                  <a:srgbClr val="333333"/>
                </a:solidFill>
                <a:latin typeface="Comfortaa SemiBold"/>
                <a:ea typeface="Comfortaa SemiBold"/>
                <a:cs typeface="Comfortaa SemiBold"/>
                <a:sym typeface="Comfortaa SemiBold"/>
              </a:rPr>
              <a:t>Following on with our first question, If we can predict if the FIRST STAGE will land, we can determine the COST of  a rocket launch before launching a specific rocket.</a:t>
            </a:r>
            <a:endParaRPr sz="4800">
              <a:solidFill>
                <a:srgbClr val="333333"/>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4800">
              <a:solidFill>
                <a:srgbClr val="333333"/>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rPr lang="en-US" sz="4800">
                <a:solidFill>
                  <a:srgbClr val="333333"/>
                </a:solidFill>
                <a:latin typeface="Comfortaa SemiBold"/>
                <a:ea typeface="Comfortaa SemiBold"/>
                <a:cs typeface="Comfortaa SemiBold"/>
                <a:sym typeface="Comfortaa SemiBold"/>
              </a:rPr>
              <a:t>So by making use of Data collection,  Data Wrangling,  Exploratory Data Analysis,  Visual Data Analysis  and finally </a:t>
            </a:r>
            <a:r>
              <a:rPr lang="en-US" sz="4800">
                <a:solidFill>
                  <a:srgbClr val="292929"/>
                </a:solidFill>
                <a:latin typeface="Comfortaa SemiBold"/>
                <a:ea typeface="Comfortaa SemiBold"/>
                <a:cs typeface="Comfortaa SemiBold"/>
                <a:sym typeface="Comfortaa SemiBold"/>
              </a:rPr>
              <a:t>perform predictive analysis using classification models to achieve a prediction and finally add a percentage of accuracy for the model we built to make the predictions.</a:t>
            </a:r>
            <a:endParaRPr sz="4800">
              <a:solidFill>
                <a:schemeClr val="dk1"/>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4800">
              <a:solidFill>
                <a:srgbClr val="333333"/>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rPr lang="en-US" sz="4800">
                <a:solidFill>
                  <a:srgbClr val="333333"/>
                </a:solidFill>
                <a:latin typeface="Comfortaa SemiBold"/>
                <a:ea typeface="Comfortaa SemiBold"/>
                <a:cs typeface="Comfortaa SemiBold"/>
                <a:sym typeface="Comfortaa SemiBold"/>
              </a:rPr>
              <a:t>This information can be useful if an alternate company wants to bid against SpaceX for a rocket launch or for a company planning to launch a rocket to place a satellite into orbit around our planet and want to add cost onto their project before launch with a success accuracy on top.</a:t>
            </a:r>
            <a:endParaRPr sz="4800">
              <a:solidFill>
                <a:srgbClr val="333333"/>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1300">
              <a:solidFill>
                <a:srgbClr val="333333"/>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1300">
              <a:solidFill>
                <a:srgbClr val="333333"/>
              </a:solidFill>
              <a:latin typeface="Comfortaa SemiBold"/>
              <a:ea typeface="Comfortaa SemiBold"/>
              <a:cs typeface="Comfortaa SemiBold"/>
              <a:sym typeface="Comfortaa SemiBold"/>
            </a:endParaRPr>
          </a:p>
          <a:p>
            <a:pPr indent="0" lvl="0" marL="0" marR="0" rtl="0" algn="l">
              <a:lnSpc>
                <a:spcPct val="150000"/>
              </a:lnSpc>
              <a:spcBef>
                <a:spcPts val="1400"/>
              </a:spcBef>
              <a:spcAft>
                <a:spcPts val="0"/>
              </a:spcAft>
              <a:buNone/>
            </a:pPr>
            <a:r>
              <a:t/>
            </a:r>
            <a:endParaRPr sz="1800">
              <a:latin typeface="Comfortaa SemiBold"/>
              <a:ea typeface="Comfortaa SemiBold"/>
              <a:cs typeface="Comfortaa SemiBold"/>
              <a:sym typeface="Comfortaa SemiBold"/>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500">
                <a:solidFill>
                  <a:srgbClr val="0B49CB"/>
                </a:solidFill>
                <a:latin typeface="Comfortaa SemiBold"/>
                <a:ea typeface="Comfortaa SemiBold"/>
                <a:cs typeface="Comfortaa SemiBold"/>
                <a:sym typeface="Comfortaa SemiBold"/>
              </a:rPr>
              <a:t>Executive Summary</a:t>
            </a:r>
            <a:endParaRPr sz="3500">
              <a:solidFill>
                <a:srgbClr val="0B49CB"/>
              </a:solidFill>
              <a:latin typeface="Comfortaa SemiBold"/>
              <a:ea typeface="Comfortaa SemiBold"/>
              <a:cs typeface="Comfortaa SemiBold"/>
              <a:sym typeface="Comfortaa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4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6" name="Google Shape;386;p44"/>
          <p:cNvSpPr txBox="1"/>
          <p:nvPr>
            <p:ph idx="1" type="body"/>
          </p:nvPr>
        </p:nvSpPr>
        <p:spPr>
          <a:xfrm>
            <a:off x="548200" y="1489325"/>
            <a:ext cx="11103900" cy="4455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100">
                <a:solidFill>
                  <a:schemeClr val="dk1"/>
                </a:solidFill>
                <a:latin typeface="Comfortaa SemiBold"/>
                <a:ea typeface="Comfortaa SemiBold"/>
                <a:cs typeface="Comfortaa SemiBold"/>
                <a:sym typeface="Comfortaa SemiBold"/>
              </a:rPr>
              <a:t>To see how the FlightNumber (indicating the continuous launch attempts.) and Payload variables would affect the launch outcome. We plot out the FlightNumber vs. PayloadMassand overlay the outcome of the launch. We see that as the flight number increases, the first stage is more likely to land successfully. The payload mass is also important; it seems the more massive the payload, the less likely the first stage will return.</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0" marR="190500" rtl="0" algn="l">
              <a:lnSpc>
                <a:spcPct val="150000"/>
              </a:lnSpc>
              <a:spcBef>
                <a:spcPts val="1100"/>
              </a:spcBef>
              <a:spcAft>
                <a:spcPts val="0"/>
              </a:spcAft>
              <a:buNone/>
            </a:pPr>
            <a:r>
              <a:rPr lang="en-US" sz="1050">
                <a:solidFill>
                  <a:schemeClr val="dk1"/>
                </a:solidFill>
                <a:latin typeface="Comfortaa SemiBold"/>
                <a:ea typeface="Comfortaa SemiBold"/>
                <a:cs typeface="Comfortaa SemiBold"/>
                <a:sym typeface="Comfortaa SemiBold"/>
              </a:rPr>
              <a:t>We see that different launch sites have different success rates. CCAFS LC-40, has a success rate of 60 %, while KSC LC-39A and VAFB SLC 4E has a success rate of 77%.</a:t>
            </a:r>
            <a:endParaRPr sz="1050">
              <a:solidFill>
                <a:schemeClr val="dk1"/>
              </a:solidFill>
              <a:latin typeface="Comfortaa SemiBold"/>
              <a:ea typeface="Comfortaa SemiBold"/>
              <a:cs typeface="Comfortaa SemiBold"/>
              <a:sym typeface="Comfortaa SemiBold"/>
            </a:endParaRPr>
          </a:p>
          <a:p>
            <a:pPr indent="0" lvl="0" marL="0" rtl="0" algn="l">
              <a:lnSpc>
                <a:spcPct val="150000"/>
              </a:lnSpc>
              <a:spcBef>
                <a:spcPts val="500"/>
              </a:spcBef>
              <a:spcAft>
                <a:spcPts val="1100"/>
              </a:spcAft>
              <a:buClr>
                <a:schemeClr val="dk1"/>
              </a:buClr>
              <a:buSzPts val="1100"/>
              <a:buFont typeface="Arial"/>
              <a:buNone/>
            </a:pPr>
            <a:r>
              <a:rPr lang="en-US" sz="1100">
                <a:solidFill>
                  <a:schemeClr val="dk1"/>
                </a:solidFill>
                <a:latin typeface="Comfortaa SemiBold"/>
                <a:ea typeface="Comfortaa SemiBold"/>
                <a:cs typeface="Comfortaa SemiBold"/>
                <a:sym typeface="Comfortaa SemiBold"/>
              </a:rPr>
              <a:t>After the </a:t>
            </a:r>
            <a:r>
              <a:rPr lang="en-US" sz="1100">
                <a:solidFill>
                  <a:schemeClr val="dk1"/>
                </a:solidFill>
                <a:latin typeface="Comfortaa SemiBold"/>
                <a:ea typeface="Comfortaa SemiBold"/>
                <a:cs typeface="Comfortaa SemiBold"/>
                <a:sym typeface="Comfortaa SemiBold"/>
              </a:rPr>
              <a:t>visualization</a:t>
            </a:r>
            <a:r>
              <a:rPr lang="en-US" sz="1100">
                <a:solidFill>
                  <a:schemeClr val="dk1"/>
                </a:solidFill>
                <a:latin typeface="Comfortaa SemiBold"/>
                <a:ea typeface="Comfortaa SemiBold"/>
                <a:cs typeface="Comfortaa SemiBold"/>
                <a:sym typeface="Comfortaa SemiBold"/>
              </a:rPr>
              <a:t> process we move to the Feature engineering.</a:t>
            </a:r>
            <a:endParaRPr sz="1100">
              <a:solidFill>
                <a:schemeClr val="dk1"/>
              </a:solidFill>
              <a:latin typeface="Comfortaa SemiBold"/>
              <a:ea typeface="Comfortaa SemiBold"/>
              <a:cs typeface="Comfortaa SemiBold"/>
              <a:sym typeface="Comfortaa SemiBold"/>
            </a:endParaRPr>
          </a:p>
        </p:txBody>
      </p:sp>
      <p:sp>
        <p:nvSpPr>
          <p:cNvPr id="387" name="Google Shape;387;p44"/>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EDA with Data Visualization</a:t>
            </a:r>
            <a:endParaRPr sz="400">
              <a:latin typeface="Comfortaa SemiBold"/>
              <a:ea typeface="Comfortaa SemiBold"/>
              <a:cs typeface="Comfortaa SemiBold"/>
              <a:sym typeface="Comfortaa SemiBold"/>
            </a:endParaRPr>
          </a:p>
        </p:txBody>
      </p:sp>
      <p:pic>
        <p:nvPicPr>
          <p:cNvPr id="388" name="Google Shape;388;p44"/>
          <p:cNvPicPr preferRelativeResize="0"/>
          <p:nvPr/>
        </p:nvPicPr>
        <p:blipFill>
          <a:blip r:embed="rId4">
            <a:alphaModFix/>
          </a:blip>
          <a:stretch>
            <a:fillRect/>
          </a:stretch>
        </p:blipFill>
        <p:spPr>
          <a:xfrm>
            <a:off x="1352550" y="2395388"/>
            <a:ext cx="9486900" cy="27336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4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4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EDA with Data Visualization</a:t>
            </a:r>
            <a:endParaRPr sz="400">
              <a:latin typeface="Comfortaa SemiBold"/>
              <a:ea typeface="Comfortaa SemiBold"/>
              <a:cs typeface="Comfortaa SemiBold"/>
              <a:sym typeface="Comfortaa SemiBold"/>
            </a:endParaRPr>
          </a:p>
        </p:txBody>
      </p:sp>
      <p:sp>
        <p:nvSpPr>
          <p:cNvPr id="395" name="Google Shape;395;p45"/>
          <p:cNvSpPr txBox="1"/>
          <p:nvPr/>
        </p:nvSpPr>
        <p:spPr>
          <a:xfrm>
            <a:off x="769650" y="1504900"/>
            <a:ext cx="10652700" cy="217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200">
                <a:solidFill>
                  <a:schemeClr val="dk1"/>
                </a:solidFill>
                <a:highlight>
                  <a:srgbClr val="FFFFFF"/>
                </a:highlight>
                <a:latin typeface="Comfortaa SemiBold"/>
                <a:ea typeface="Comfortaa SemiBold"/>
                <a:cs typeface="Comfortaa SemiBold"/>
                <a:sym typeface="Comfortaa SemiBold"/>
              </a:rPr>
              <a:t>We obtained some preliminary insights about how each important variable would affect the success rate, we then selected the features that will be used in success prediction in the future project.  Fastly we casted all numeric columns to float64.</a:t>
            </a:r>
            <a:endParaRPr sz="12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mfortaa SemiBold"/>
              <a:ea typeface="Comfortaa SemiBold"/>
              <a:cs typeface="Comfortaa SemiBold"/>
              <a:sym typeface="Comfortaa SemiBold"/>
            </a:endParaRPr>
          </a:p>
        </p:txBody>
      </p:sp>
      <p:pic>
        <p:nvPicPr>
          <p:cNvPr id="396" name="Google Shape;396;p45"/>
          <p:cNvPicPr preferRelativeResize="0"/>
          <p:nvPr/>
        </p:nvPicPr>
        <p:blipFill>
          <a:blip r:embed="rId4">
            <a:alphaModFix/>
          </a:blip>
          <a:stretch>
            <a:fillRect/>
          </a:stretch>
        </p:blipFill>
        <p:spPr>
          <a:xfrm>
            <a:off x="770000" y="2384175"/>
            <a:ext cx="4520815" cy="3641400"/>
          </a:xfrm>
          <a:prstGeom prst="rect">
            <a:avLst/>
          </a:prstGeom>
          <a:noFill/>
          <a:ln cap="flat" cmpd="sng" w="19050">
            <a:solidFill>
              <a:schemeClr val="dk2"/>
            </a:solidFill>
            <a:prstDash val="solid"/>
            <a:round/>
            <a:headEnd len="sm" w="sm" type="none"/>
            <a:tailEnd len="sm" w="sm" type="none"/>
          </a:ln>
        </p:spPr>
      </p:pic>
      <p:pic>
        <p:nvPicPr>
          <p:cNvPr id="397" name="Google Shape;397;p45"/>
          <p:cNvPicPr preferRelativeResize="0"/>
          <p:nvPr/>
        </p:nvPicPr>
        <p:blipFill>
          <a:blip r:embed="rId5">
            <a:alphaModFix/>
          </a:blip>
          <a:stretch>
            <a:fillRect/>
          </a:stretch>
        </p:blipFill>
        <p:spPr>
          <a:xfrm>
            <a:off x="5649925" y="2297875"/>
            <a:ext cx="5808050" cy="2449480"/>
          </a:xfrm>
          <a:prstGeom prst="rect">
            <a:avLst/>
          </a:prstGeom>
          <a:noFill/>
          <a:ln cap="flat" cmpd="sng" w="19050">
            <a:solidFill>
              <a:schemeClr val="dk2"/>
            </a:solidFill>
            <a:prstDash val="solid"/>
            <a:round/>
            <a:headEnd len="sm" w="sm" type="none"/>
            <a:tailEnd len="sm" w="sm" type="none"/>
          </a:ln>
        </p:spPr>
      </p:pic>
      <p:sp>
        <p:nvSpPr>
          <p:cNvPr id="398" name="Google Shape;398;p45"/>
          <p:cNvSpPr/>
          <p:nvPr/>
        </p:nvSpPr>
        <p:spPr>
          <a:xfrm flipH="1" rot="5400000">
            <a:off x="5836850" y="4837175"/>
            <a:ext cx="860100" cy="1160700"/>
          </a:xfrm>
          <a:prstGeom prst="bentArrow">
            <a:avLst>
              <a:gd fmla="val 25000" name="adj1"/>
              <a:gd fmla="val 25000" name="adj2"/>
              <a:gd fmla="val 25000" name="adj3"/>
              <a:gd fmla="val 43750" name="adj4"/>
            </a:avLst>
          </a:prstGeom>
          <a:gradFill>
            <a:gsLst>
              <a:gs pos="0">
                <a:srgbClr val="DFE9FB"/>
              </a:gs>
              <a:gs pos="100000">
                <a:srgbClr val="6E9BE7"/>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4" name="Google Shape;404;p46"/>
          <p:cNvSpPr txBox="1"/>
          <p:nvPr>
            <p:ph idx="1" type="body"/>
          </p:nvPr>
        </p:nvSpPr>
        <p:spPr>
          <a:xfrm>
            <a:off x="683749" y="1516325"/>
            <a:ext cx="106881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1400"/>
              </a:spcBef>
              <a:spcAft>
                <a:spcPts val="0"/>
              </a:spcAft>
              <a:buNone/>
            </a:pPr>
            <a:r>
              <a:rPr lang="en-US" sz="1250">
                <a:solidFill>
                  <a:schemeClr val="dk1"/>
                </a:solidFill>
                <a:highlight>
                  <a:srgbClr val="FFFFFF"/>
                </a:highlight>
                <a:latin typeface="Comfortaa SemiBold"/>
                <a:ea typeface="Comfortaa SemiBold"/>
                <a:cs typeface="Comfortaa SemiBold"/>
                <a:sym typeface="Comfortaa SemiBold"/>
              </a:rPr>
              <a:t>Firstly we loaded  the SQL extension and establish a connection with the database, whereafter we wrote and executed SQL queries to solve the required tasks.</a:t>
            </a:r>
            <a:endParaRPr sz="1250">
              <a:solidFill>
                <a:schemeClr val="dk1"/>
              </a:solidFill>
              <a:highlight>
                <a:srgbClr val="FFFFFF"/>
              </a:highlight>
              <a:latin typeface="Comfortaa SemiBold"/>
              <a:ea typeface="Comfortaa SemiBold"/>
              <a:cs typeface="Comfortaa SemiBold"/>
              <a:sym typeface="Comfortaa SemiBold"/>
            </a:endParaRPr>
          </a:p>
          <a:p>
            <a:pPr indent="0" lvl="0" marL="0" marR="0" rtl="0" algn="l">
              <a:lnSpc>
                <a:spcPct val="100000"/>
              </a:lnSpc>
              <a:spcBef>
                <a:spcPts val="1400"/>
              </a:spcBef>
              <a:spcAft>
                <a:spcPts val="0"/>
              </a:spcAft>
              <a:buNone/>
            </a:pPr>
            <a:r>
              <a:t/>
            </a:r>
            <a:endParaRPr sz="1050">
              <a:solidFill>
                <a:schemeClr val="dk1"/>
              </a:solidFill>
              <a:highlight>
                <a:srgbClr val="FFFFFF"/>
              </a:highlight>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05" name="Google Shape;405;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pic>
        <p:nvPicPr>
          <p:cNvPr id="406" name="Google Shape;406;p46"/>
          <p:cNvPicPr preferRelativeResize="0"/>
          <p:nvPr/>
        </p:nvPicPr>
        <p:blipFill>
          <a:blip r:embed="rId4">
            <a:alphaModFix/>
          </a:blip>
          <a:stretch>
            <a:fillRect/>
          </a:stretch>
        </p:blipFill>
        <p:spPr>
          <a:xfrm>
            <a:off x="6476713" y="2185507"/>
            <a:ext cx="5256073" cy="2486974"/>
          </a:xfrm>
          <a:prstGeom prst="rect">
            <a:avLst/>
          </a:prstGeom>
          <a:noFill/>
          <a:ln cap="flat" cmpd="sng" w="19050">
            <a:solidFill>
              <a:schemeClr val="dk2"/>
            </a:solidFill>
            <a:prstDash val="solid"/>
            <a:round/>
            <a:headEnd len="sm" w="sm" type="none"/>
            <a:tailEnd len="sm" w="sm" type="none"/>
          </a:ln>
        </p:spPr>
      </p:pic>
      <p:pic>
        <p:nvPicPr>
          <p:cNvPr id="407" name="Google Shape;407;p46"/>
          <p:cNvPicPr preferRelativeResize="0"/>
          <p:nvPr/>
        </p:nvPicPr>
        <p:blipFill>
          <a:blip r:embed="rId5">
            <a:alphaModFix/>
          </a:blip>
          <a:stretch>
            <a:fillRect/>
          </a:stretch>
        </p:blipFill>
        <p:spPr>
          <a:xfrm>
            <a:off x="1069037" y="4235476"/>
            <a:ext cx="4009976" cy="1790100"/>
          </a:xfrm>
          <a:prstGeom prst="rect">
            <a:avLst/>
          </a:prstGeom>
          <a:noFill/>
          <a:ln cap="flat" cmpd="sng" w="19050">
            <a:solidFill>
              <a:schemeClr val="dk2"/>
            </a:solidFill>
            <a:prstDash val="solid"/>
            <a:round/>
            <a:headEnd len="sm" w="sm" type="none"/>
            <a:tailEnd len="sm" w="sm" type="none"/>
          </a:ln>
        </p:spPr>
      </p:pic>
      <p:pic>
        <p:nvPicPr>
          <p:cNvPr id="408" name="Google Shape;408;p46"/>
          <p:cNvPicPr preferRelativeResize="0"/>
          <p:nvPr/>
        </p:nvPicPr>
        <p:blipFill>
          <a:blip r:embed="rId6">
            <a:alphaModFix/>
          </a:blip>
          <a:stretch>
            <a:fillRect/>
          </a:stretch>
        </p:blipFill>
        <p:spPr>
          <a:xfrm>
            <a:off x="1671425" y="2366325"/>
            <a:ext cx="4331600" cy="1626475"/>
          </a:xfrm>
          <a:prstGeom prst="rect">
            <a:avLst/>
          </a:prstGeom>
          <a:noFill/>
          <a:ln cap="flat" cmpd="sng" w="19050">
            <a:solidFill>
              <a:schemeClr val="dk2"/>
            </a:solidFill>
            <a:prstDash val="solid"/>
            <a:round/>
            <a:headEnd len="sm" w="sm" type="none"/>
            <a:tailEnd len="sm" w="sm" type="none"/>
          </a:ln>
        </p:spPr>
      </p:pic>
      <p:sp>
        <p:nvSpPr>
          <p:cNvPr id="409" name="Google Shape;409;p46"/>
          <p:cNvSpPr/>
          <p:nvPr/>
        </p:nvSpPr>
        <p:spPr>
          <a:xfrm rot="5400000">
            <a:off x="607100" y="2850200"/>
            <a:ext cx="831000" cy="505200"/>
          </a:xfrm>
          <a:prstGeom prst="rightArrow">
            <a:avLst>
              <a:gd fmla="val 50000" name="adj1"/>
              <a:gd fmla="val 50000" name="adj2"/>
            </a:avLst>
          </a:prstGeom>
          <a:gradFill>
            <a:gsLst>
              <a:gs pos="0">
                <a:srgbClr val="DFE9FB"/>
              </a:gs>
              <a:gs pos="100000">
                <a:srgbClr val="6E9BE7"/>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6"/>
          <p:cNvSpPr/>
          <p:nvPr/>
        </p:nvSpPr>
        <p:spPr>
          <a:xfrm flipH="1" rot="5400000">
            <a:off x="6213475" y="4908075"/>
            <a:ext cx="999900" cy="1235100"/>
          </a:xfrm>
          <a:prstGeom prst="bentArrow">
            <a:avLst>
              <a:gd fmla="val 25000" name="adj1"/>
              <a:gd fmla="val 25000" name="adj2"/>
              <a:gd fmla="val 25000" name="adj3"/>
              <a:gd fmla="val 43750" name="adj4"/>
            </a:avLst>
          </a:prstGeom>
          <a:gradFill>
            <a:gsLst>
              <a:gs pos="0">
                <a:srgbClr val="DCECD5"/>
              </a:gs>
              <a:gs pos="100000">
                <a:srgbClr val="93BC81"/>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6"/>
          <p:cNvSpPr txBox="1"/>
          <p:nvPr/>
        </p:nvSpPr>
        <p:spPr>
          <a:xfrm>
            <a:off x="1984100" y="6286500"/>
            <a:ext cx="8087400" cy="338700"/>
          </a:xfrm>
          <a:prstGeom prst="rect">
            <a:avLst/>
          </a:prstGeom>
          <a:noFill/>
          <a:ln>
            <a:noFill/>
          </a:ln>
        </p:spPr>
        <p:txBody>
          <a:bodyPr anchorCtr="0" anchor="t" bIns="91425" lIns="91425" spcFirstLastPara="1" rIns="91425" wrap="square" tIns="91425">
            <a:spAutoFit/>
          </a:bodyPr>
          <a:lstStyle/>
          <a:p>
            <a:pPr indent="0" lvl="0" marL="139700" rtl="0" algn="ctr">
              <a:lnSpc>
                <a:spcPct val="120000"/>
              </a:lnSpc>
              <a:spcBef>
                <a:spcPts val="1400"/>
              </a:spcBef>
              <a:spcAft>
                <a:spcPts val="0"/>
              </a:spcAft>
              <a:buNone/>
            </a:pPr>
            <a:r>
              <a:rPr lang="en-US" sz="1000">
                <a:solidFill>
                  <a:srgbClr val="292929"/>
                </a:solidFill>
              </a:rPr>
              <a:t>All files and notebooks used are made available in the following link: </a:t>
            </a:r>
            <a:r>
              <a:rPr lang="en-US" sz="1000" u="sng">
                <a:solidFill>
                  <a:schemeClr val="hlink"/>
                </a:solidFill>
                <a:hlinkClick r:id="rId7"/>
              </a:rPr>
              <a:t>https://github.com/AggroMonk/IBM_Data_Science.git</a:t>
            </a:r>
            <a:r>
              <a:rPr lang="en-US" sz="1000">
                <a:solidFill>
                  <a:srgbClr val="292929"/>
                </a:solidFill>
              </a:rPr>
              <a:t> </a:t>
            </a:r>
            <a:endParaRPr sz="1000">
              <a:solidFill>
                <a:srgbClr val="29292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p4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7" name="Google Shape;417;p47"/>
          <p:cNvSpPr txBox="1"/>
          <p:nvPr>
            <p:ph idx="1" type="body"/>
          </p:nvPr>
        </p:nvSpPr>
        <p:spPr>
          <a:xfrm>
            <a:off x="694760" y="1516350"/>
            <a:ext cx="97455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1200">
                <a:solidFill>
                  <a:schemeClr val="dk1"/>
                </a:solidFill>
                <a:latin typeface="Comfortaa SemiBold"/>
                <a:ea typeface="Comfortaa SemiBold"/>
                <a:cs typeface="Comfortaa SemiBold"/>
                <a:sym typeface="Comfortaa SemiBold"/>
              </a:rPr>
              <a:t>Finally w</a:t>
            </a:r>
            <a:r>
              <a:rPr lang="en-US" sz="1200">
                <a:solidFill>
                  <a:schemeClr val="dk1"/>
                </a:solidFill>
                <a:latin typeface="Comfortaa SemiBold"/>
                <a:ea typeface="Comfortaa SemiBold"/>
                <a:cs typeface="Comfortaa SemiBold"/>
                <a:sym typeface="Comfortaa SemiBold"/>
              </a:rPr>
              <a:t>e wrote and executed the following SQL queries to solve the following tasks:</a:t>
            </a:r>
            <a:endParaRPr sz="1200">
              <a:solidFill>
                <a:schemeClr val="dk1"/>
              </a:solidFill>
              <a:latin typeface="Comfortaa SemiBold"/>
              <a:ea typeface="Comfortaa SemiBold"/>
              <a:cs typeface="Comfortaa SemiBold"/>
              <a:sym typeface="Comfortaa SemiBold"/>
            </a:endParaRPr>
          </a:p>
          <a:p>
            <a:pPr indent="0" lvl="0" marL="0" marR="0" rtl="0" algn="l">
              <a:lnSpc>
                <a:spcPct val="100000"/>
              </a:lnSpc>
              <a:spcBef>
                <a:spcPts val="1400"/>
              </a:spcBef>
              <a:spcAft>
                <a:spcPts val="0"/>
              </a:spcAft>
              <a:buNone/>
            </a:pPr>
            <a:r>
              <a:t/>
            </a:r>
            <a:endParaRPr sz="1200">
              <a:solidFill>
                <a:schemeClr val="dk1"/>
              </a:solidFill>
              <a:latin typeface="Comfortaa SemiBold"/>
              <a:ea typeface="Comfortaa SemiBold"/>
              <a:cs typeface="Comfortaa SemiBold"/>
              <a:sym typeface="Comfortaa SemiBold"/>
            </a:endParaRPr>
          </a:p>
          <a:p>
            <a:pPr indent="-304800" lvl="0" marL="457200" rtl="0" algn="l">
              <a:lnSpc>
                <a:spcPct val="115000"/>
              </a:lnSpc>
              <a:spcBef>
                <a:spcPts val="1100"/>
              </a:spcBef>
              <a:spcAft>
                <a:spcPts val="0"/>
              </a:spcAft>
              <a:buClr>
                <a:schemeClr val="dk1"/>
              </a:buClr>
              <a:buSzPts val="1200"/>
              <a:buFont typeface="Comfortaa SemiBold"/>
              <a:buChar char="●"/>
            </a:pPr>
            <a:r>
              <a:rPr lang="en-US" sz="1200">
                <a:solidFill>
                  <a:schemeClr val="dk1"/>
                </a:solidFill>
                <a:latin typeface="Comfortaa SemiBold"/>
                <a:ea typeface="Comfortaa SemiBold"/>
                <a:cs typeface="Comfortaa SemiBold"/>
                <a:sym typeface="Comfortaa SemiBold"/>
              </a:rPr>
              <a:t>Display the names of the unique launch sites in the space mission</a:t>
            </a:r>
            <a:endParaRPr sz="1200">
              <a:solidFill>
                <a:schemeClr val="dk1"/>
              </a:solidFill>
              <a:latin typeface="Comfortaa SemiBold"/>
              <a:ea typeface="Comfortaa SemiBold"/>
              <a:cs typeface="Comfortaa SemiBold"/>
              <a:sym typeface="Comfortaa SemiBold"/>
            </a:endParaRPr>
          </a:p>
          <a:p>
            <a:pPr indent="0" lvl="0" marL="0" rtl="0" algn="l">
              <a:lnSpc>
                <a:spcPct val="115000"/>
              </a:lnSpc>
              <a:spcBef>
                <a:spcPts val="1100"/>
              </a:spcBef>
              <a:spcAft>
                <a:spcPts val="0"/>
              </a:spcAft>
              <a:buNone/>
            </a:pPr>
            <a:r>
              <a:t/>
            </a:r>
            <a:endParaRPr sz="1200">
              <a:solidFill>
                <a:schemeClr val="dk1"/>
              </a:solidFill>
              <a:latin typeface="Comfortaa SemiBold"/>
              <a:ea typeface="Comfortaa SemiBold"/>
              <a:cs typeface="Comfortaa SemiBold"/>
              <a:sym typeface="Comfortaa SemiBold"/>
            </a:endParaRPr>
          </a:p>
          <a:p>
            <a:pPr indent="0" lvl="0" marL="0" rtl="0" algn="l">
              <a:lnSpc>
                <a:spcPct val="115000"/>
              </a:lnSpc>
              <a:spcBef>
                <a:spcPts val="1100"/>
              </a:spcBef>
              <a:spcAft>
                <a:spcPts val="0"/>
              </a:spcAft>
              <a:buNone/>
            </a:pPr>
            <a:r>
              <a:t/>
            </a:r>
            <a:endParaRPr sz="1200">
              <a:solidFill>
                <a:schemeClr val="dk1"/>
              </a:solidFill>
              <a:latin typeface="Comfortaa SemiBold"/>
              <a:ea typeface="Comfortaa SemiBold"/>
              <a:cs typeface="Comfortaa SemiBold"/>
              <a:sym typeface="Comfortaa SemiBold"/>
            </a:endParaRPr>
          </a:p>
          <a:p>
            <a:pPr indent="0" lvl="0" marL="0" rtl="0" algn="l">
              <a:lnSpc>
                <a:spcPct val="115000"/>
              </a:lnSpc>
              <a:spcBef>
                <a:spcPts val="1100"/>
              </a:spcBef>
              <a:spcAft>
                <a:spcPts val="0"/>
              </a:spcAft>
              <a:buNone/>
            </a:pPr>
            <a:r>
              <a:t/>
            </a:r>
            <a:endParaRPr sz="1200">
              <a:solidFill>
                <a:schemeClr val="dk1"/>
              </a:solidFill>
              <a:latin typeface="Comfortaa SemiBold"/>
              <a:ea typeface="Comfortaa SemiBold"/>
              <a:cs typeface="Comfortaa SemiBold"/>
              <a:sym typeface="Comfortaa SemiBold"/>
            </a:endParaRPr>
          </a:p>
          <a:p>
            <a:pPr indent="-317500" lvl="0" marL="457200" rtl="0" algn="l">
              <a:lnSpc>
                <a:spcPct val="150000"/>
              </a:lnSpc>
              <a:spcBef>
                <a:spcPts val="1100"/>
              </a:spcBef>
              <a:spcAft>
                <a:spcPts val="0"/>
              </a:spcAft>
              <a:buClr>
                <a:schemeClr val="dk1"/>
              </a:buClr>
              <a:buSzPts val="1400"/>
              <a:buFont typeface="Comfortaa SemiBold"/>
              <a:buChar char="●"/>
            </a:pPr>
            <a:r>
              <a:rPr lang="en-US" sz="1200">
                <a:solidFill>
                  <a:schemeClr val="dk1"/>
                </a:solidFill>
                <a:latin typeface="Comfortaa SemiBold"/>
                <a:ea typeface="Comfortaa SemiBold"/>
                <a:cs typeface="Comfortaa SemiBold"/>
                <a:sym typeface="Comfortaa SemiBold"/>
              </a:rPr>
              <a:t>Display 5 records where launch sites begin with the string 'CCA'</a:t>
            </a:r>
            <a:endParaRPr sz="1200">
              <a:solidFill>
                <a:schemeClr val="dk1"/>
              </a:solidFill>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15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15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0" marR="0" rtl="0" algn="l">
              <a:lnSpc>
                <a:spcPct val="100000"/>
              </a:lnSpc>
              <a:spcBef>
                <a:spcPts val="1400"/>
              </a:spcBef>
              <a:spcAft>
                <a:spcPts val="0"/>
              </a:spcAft>
              <a:buNone/>
            </a:pPr>
            <a:r>
              <a:t/>
            </a:r>
            <a:endParaRPr sz="1050">
              <a:solidFill>
                <a:schemeClr val="dk1"/>
              </a:solidFill>
              <a:highlight>
                <a:srgbClr val="FFFFFF"/>
              </a:highlight>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18" name="Google Shape;418;p4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EDA with SQL</a:t>
            </a:r>
            <a:endParaRPr sz="3000">
              <a:solidFill>
                <a:srgbClr val="0B49CB"/>
              </a:solidFill>
              <a:latin typeface="Comfortaa SemiBold"/>
              <a:ea typeface="Comfortaa SemiBold"/>
              <a:cs typeface="Comfortaa SemiBold"/>
              <a:sym typeface="Comfortaa SemiBold"/>
            </a:endParaRPr>
          </a:p>
        </p:txBody>
      </p:sp>
      <p:pic>
        <p:nvPicPr>
          <p:cNvPr id="419" name="Google Shape;419;p47"/>
          <p:cNvPicPr preferRelativeResize="0"/>
          <p:nvPr/>
        </p:nvPicPr>
        <p:blipFill>
          <a:blip r:embed="rId4">
            <a:alphaModFix/>
          </a:blip>
          <a:stretch>
            <a:fillRect/>
          </a:stretch>
        </p:blipFill>
        <p:spPr>
          <a:xfrm>
            <a:off x="7667035" y="2271975"/>
            <a:ext cx="1047750" cy="1266825"/>
          </a:xfrm>
          <a:prstGeom prst="rect">
            <a:avLst/>
          </a:prstGeom>
          <a:noFill/>
          <a:ln cap="flat" cmpd="sng" w="19050">
            <a:solidFill>
              <a:schemeClr val="dk2"/>
            </a:solidFill>
            <a:prstDash val="solid"/>
            <a:round/>
            <a:headEnd len="sm" w="sm" type="none"/>
            <a:tailEnd len="sm" w="sm" type="none"/>
          </a:ln>
        </p:spPr>
      </p:pic>
      <p:pic>
        <p:nvPicPr>
          <p:cNvPr id="420" name="Google Shape;420;p47"/>
          <p:cNvPicPr preferRelativeResize="0"/>
          <p:nvPr/>
        </p:nvPicPr>
        <p:blipFill>
          <a:blip r:embed="rId5">
            <a:alphaModFix/>
          </a:blip>
          <a:stretch>
            <a:fillRect/>
          </a:stretch>
        </p:blipFill>
        <p:spPr>
          <a:xfrm>
            <a:off x="1971750" y="4210200"/>
            <a:ext cx="8112102" cy="20881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4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6" name="Google Shape;426;p48"/>
          <p:cNvSpPr txBox="1"/>
          <p:nvPr>
            <p:ph idx="1" type="body"/>
          </p:nvPr>
        </p:nvSpPr>
        <p:spPr>
          <a:xfrm>
            <a:off x="694750" y="1516350"/>
            <a:ext cx="9745500" cy="4911000"/>
          </a:xfrm>
          <a:prstGeom prst="rect">
            <a:avLst/>
          </a:prstGeom>
          <a:noFill/>
          <a:ln>
            <a:noFill/>
          </a:ln>
        </p:spPr>
        <p:txBody>
          <a:bodyPr anchorCtr="0" anchor="t" bIns="45700" lIns="91425" spcFirstLastPara="1" rIns="91425" wrap="square" tIns="45700">
            <a:noAutofit/>
          </a:bodyPr>
          <a:lstStyle/>
          <a:p>
            <a:pPr indent="457200" lvl="0" marL="0" marR="0" rtl="0" algn="l">
              <a:lnSpc>
                <a:spcPct val="100000"/>
              </a:lnSpc>
              <a:spcBef>
                <a:spcPts val="1400"/>
              </a:spcBef>
              <a:spcAft>
                <a:spcPts val="0"/>
              </a:spcAft>
              <a:buNone/>
            </a:pPr>
            <a:r>
              <a:rPr lang="en-US" sz="1200">
                <a:solidFill>
                  <a:schemeClr val="dk1"/>
                </a:solidFill>
                <a:highlight>
                  <a:srgbClr val="FFFFFF"/>
                </a:highlight>
                <a:latin typeface="Comfortaa SemiBold"/>
                <a:ea typeface="Comfortaa SemiBold"/>
                <a:cs typeface="Comfortaa SemiBold"/>
                <a:sym typeface="Comfortaa SemiBold"/>
              </a:rPr>
              <a:t>Finally we wrote and executed the SQL queries to solve the following tasks:</a:t>
            </a:r>
            <a:endParaRPr sz="1200">
              <a:solidFill>
                <a:schemeClr val="dk1"/>
              </a:solidFill>
              <a:highlight>
                <a:srgbClr val="FFFFFF"/>
              </a:highlight>
              <a:latin typeface="Comfortaa SemiBold"/>
              <a:ea typeface="Comfortaa SemiBold"/>
              <a:cs typeface="Comfortaa SemiBold"/>
              <a:sym typeface="Comfortaa SemiBold"/>
            </a:endParaRPr>
          </a:p>
          <a:p>
            <a:pPr indent="457200" lvl="0" marL="0" marR="0" rtl="0" algn="l">
              <a:lnSpc>
                <a:spcPct val="100000"/>
              </a:lnSpc>
              <a:spcBef>
                <a:spcPts val="1400"/>
              </a:spcBef>
              <a:spcAft>
                <a:spcPts val="0"/>
              </a:spcAft>
              <a:buNone/>
            </a:pPr>
            <a:r>
              <a:t/>
            </a:r>
            <a:endParaRPr sz="500">
              <a:solidFill>
                <a:schemeClr val="dk1"/>
              </a:solidFill>
              <a:highlight>
                <a:srgbClr val="FFFFFF"/>
              </a:highlight>
              <a:latin typeface="Comfortaa SemiBold"/>
              <a:ea typeface="Comfortaa SemiBold"/>
              <a:cs typeface="Comfortaa SemiBold"/>
              <a:sym typeface="Comfortaa SemiBold"/>
            </a:endParaRPr>
          </a:p>
          <a:p>
            <a:pPr indent="-304800" lvl="0" marL="457200" rtl="0" algn="l">
              <a:lnSpc>
                <a:spcPct val="200000"/>
              </a:lnSpc>
              <a:spcBef>
                <a:spcPts val="1100"/>
              </a:spcBef>
              <a:spcAft>
                <a:spcPts val="0"/>
              </a:spcAft>
              <a:buClr>
                <a:schemeClr val="dk1"/>
              </a:buClr>
              <a:buSzPts val="1200"/>
              <a:buFont typeface="Comfortaa SemiBold"/>
              <a:buChar char="●"/>
            </a:pPr>
            <a:r>
              <a:rPr lang="en-US" sz="1200">
                <a:solidFill>
                  <a:schemeClr val="dk1"/>
                </a:solidFill>
                <a:highlight>
                  <a:srgbClr val="FFFFFF"/>
                </a:highlight>
                <a:latin typeface="Comfortaa SemiBold"/>
                <a:ea typeface="Comfortaa SemiBold"/>
                <a:cs typeface="Comfortaa SemiBold"/>
                <a:sym typeface="Comfortaa SemiBold"/>
              </a:rPr>
              <a:t>Display the total payload mass carried by boosters launched by NASA (CRS)?		</a:t>
            </a:r>
            <a:endParaRPr sz="1200">
              <a:solidFill>
                <a:schemeClr val="dk1"/>
              </a:solidFill>
              <a:highlight>
                <a:srgbClr val="FFFFFF"/>
              </a:highlight>
              <a:latin typeface="Comfortaa SemiBold"/>
              <a:ea typeface="Comfortaa SemiBold"/>
              <a:cs typeface="Comfortaa SemiBold"/>
              <a:sym typeface="Comfortaa SemiBold"/>
            </a:endParaRPr>
          </a:p>
          <a:p>
            <a:pPr indent="457200" lvl="0" marL="0" rtl="0" algn="l">
              <a:lnSpc>
                <a:spcPct val="200000"/>
              </a:lnSpc>
              <a:spcBef>
                <a:spcPts val="1100"/>
              </a:spcBef>
              <a:spcAft>
                <a:spcPts val="0"/>
              </a:spcAft>
              <a:buNone/>
            </a:pPr>
            <a:r>
              <a:rPr lang="en-US" sz="1200">
                <a:solidFill>
                  <a:srgbClr val="FF0000"/>
                </a:solidFill>
                <a:highlight>
                  <a:srgbClr val="FFFFFF"/>
                </a:highlight>
                <a:latin typeface="Comfortaa SemiBold"/>
                <a:ea typeface="Comfortaa SemiBold"/>
                <a:cs typeface="Comfortaa SemiBold"/>
                <a:sym typeface="Comfortaa SemiBold"/>
              </a:rPr>
              <a:t>T</a:t>
            </a:r>
            <a:r>
              <a:rPr lang="en-US" sz="1200">
                <a:solidFill>
                  <a:srgbClr val="FF0000"/>
                </a:solidFill>
                <a:highlight>
                  <a:srgbClr val="FFFFFF"/>
                </a:highlight>
                <a:latin typeface="Comfortaa SemiBold"/>
                <a:ea typeface="Comfortaa SemiBold"/>
                <a:cs typeface="Comfortaa SemiBold"/>
                <a:sym typeface="Comfortaa SemiBold"/>
              </a:rPr>
              <a:t>he total mass transported by NASA (CRS) is 619967 kg</a:t>
            </a:r>
            <a:endParaRPr sz="1200">
              <a:solidFill>
                <a:srgbClr val="FF0000"/>
              </a:solidFill>
              <a:highlight>
                <a:srgbClr val="FFFFFF"/>
              </a:highlight>
              <a:latin typeface="Comfortaa SemiBold"/>
              <a:ea typeface="Comfortaa SemiBold"/>
              <a:cs typeface="Comfortaa SemiBold"/>
              <a:sym typeface="Comfortaa SemiBold"/>
            </a:endParaRPr>
          </a:p>
          <a:p>
            <a:pPr indent="-317500" lvl="0" marL="457200" rtl="0" algn="l">
              <a:lnSpc>
                <a:spcPct val="200000"/>
              </a:lnSpc>
              <a:spcBef>
                <a:spcPts val="1100"/>
              </a:spcBef>
              <a:spcAft>
                <a:spcPts val="0"/>
              </a:spcAft>
              <a:buSzPts val="1400"/>
              <a:buFont typeface="Comfortaa SemiBold"/>
              <a:buChar char="●"/>
            </a:pPr>
            <a:r>
              <a:rPr lang="en-US" sz="1200">
                <a:solidFill>
                  <a:schemeClr val="dk1"/>
                </a:solidFill>
                <a:highlight>
                  <a:srgbClr val="FFFFFF"/>
                </a:highlight>
                <a:latin typeface="Comfortaa SemiBold"/>
                <a:ea typeface="Comfortaa SemiBold"/>
                <a:cs typeface="Comfortaa SemiBold"/>
                <a:sym typeface="Comfortaa SemiBold"/>
              </a:rPr>
              <a:t>Display average payload mass carried by booster version F9 v1.1?				  	</a:t>
            </a:r>
            <a:r>
              <a:rPr lang="en-US" sz="1100">
                <a:solidFill>
                  <a:schemeClr val="dk1"/>
                </a:solidFill>
                <a:highlight>
                  <a:srgbClr val="FFFFFF"/>
                </a:highlight>
                <a:latin typeface="Comfortaa SemiBold"/>
                <a:ea typeface="Comfortaa SemiBold"/>
                <a:cs typeface="Comfortaa SemiBold"/>
                <a:sym typeface="Comfortaa SemiBold"/>
              </a:rPr>
              <a:t> </a:t>
            </a:r>
            <a:r>
              <a:rPr lang="en-US" sz="1200">
                <a:solidFill>
                  <a:srgbClr val="FF0000"/>
                </a:solidFill>
                <a:highlight>
                  <a:srgbClr val="FFFFFF"/>
                </a:highlight>
                <a:latin typeface="Comfortaa SemiBold"/>
                <a:ea typeface="Comfortaa SemiBold"/>
                <a:cs typeface="Comfortaa SemiBold"/>
                <a:sym typeface="Comfortaa SemiBold"/>
              </a:rPr>
              <a:t>'2928.4 kg'</a:t>
            </a:r>
            <a:endParaRPr sz="1200">
              <a:solidFill>
                <a:srgbClr val="FF0000"/>
              </a:solidFill>
              <a:highlight>
                <a:srgbClr val="FFFFFF"/>
              </a:highlight>
              <a:latin typeface="Comfortaa SemiBold"/>
              <a:ea typeface="Comfortaa SemiBold"/>
              <a:cs typeface="Comfortaa SemiBold"/>
              <a:sym typeface="Comfortaa SemiBold"/>
            </a:endParaRPr>
          </a:p>
          <a:p>
            <a:pPr indent="-317500" lvl="0" marL="457200" rtl="0" algn="l">
              <a:lnSpc>
                <a:spcPct val="200000"/>
              </a:lnSpc>
              <a:spcBef>
                <a:spcPts val="0"/>
              </a:spcBef>
              <a:spcAft>
                <a:spcPts val="0"/>
              </a:spcAft>
              <a:buSzPts val="1400"/>
              <a:buFont typeface="Comfortaa SemiBold"/>
              <a:buChar char="●"/>
            </a:pPr>
            <a:r>
              <a:rPr lang="en-US" sz="1200">
                <a:solidFill>
                  <a:schemeClr val="dk1"/>
                </a:solidFill>
                <a:highlight>
                  <a:srgbClr val="FFFFFF"/>
                </a:highlight>
                <a:latin typeface="Comfortaa SemiBold"/>
                <a:ea typeface="Comfortaa SemiBold"/>
                <a:cs typeface="Comfortaa SemiBold"/>
                <a:sym typeface="Comfortaa SemiBold"/>
              </a:rPr>
              <a:t>List the date when the first successful landing outcome in ground pad was achieved?		</a:t>
            </a:r>
            <a:r>
              <a:rPr lang="en-US" sz="1100">
                <a:solidFill>
                  <a:schemeClr val="dk1"/>
                </a:solidFill>
                <a:highlight>
                  <a:srgbClr val="FFFFFF"/>
                </a:highlight>
                <a:latin typeface="Comfortaa SemiBold"/>
                <a:ea typeface="Comfortaa SemiBold"/>
                <a:cs typeface="Comfortaa SemiBold"/>
                <a:sym typeface="Comfortaa SemiBold"/>
              </a:rPr>
              <a:t> </a:t>
            </a:r>
            <a:r>
              <a:rPr lang="en-US" sz="1300">
                <a:solidFill>
                  <a:srgbClr val="FF0000"/>
                </a:solidFill>
                <a:highlight>
                  <a:srgbClr val="FFFFFF"/>
                </a:highlight>
                <a:latin typeface="Comfortaa SemiBold"/>
                <a:ea typeface="Comfortaa SemiBold"/>
                <a:cs typeface="Comfortaa SemiBold"/>
                <a:sym typeface="Comfortaa SemiBold"/>
              </a:rPr>
              <a:t>'22-12-2015'</a:t>
            </a:r>
            <a:endParaRPr b="1" sz="1200">
              <a:solidFill>
                <a:schemeClr val="dk1"/>
              </a:solidFill>
              <a:highlight>
                <a:srgbClr val="FFFFFF"/>
              </a:highlight>
            </a:endParaRPr>
          </a:p>
          <a:p>
            <a:pPr indent="-304800" lvl="0" marL="457200" rtl="0" algn="l">
              <a:lnSpc>
                <a:spcPct val="200000"/>
              </a:lnSpc>
              <a:spcBef>
                <a:spcPts val="0"/>
              </a:spcBef>
              <a:spcAft>
                <a:spcPts val="0"/>
              </a:spcAft>
              <a:buClr>
                <a:schemeClr val="dk1"/>
              </a:buClr>
              <a:buSzPts val="1200"/>
              <a:buFont typeface="Comfortaa SemiBold"/>
              <a:buChar char="●"/>
            </a:pPr>
            <a:r>
              <a:rPr lang="en-US" sz="1200">
                <a:solidFill>
                  <a:schemeClr val="dk1"/>
                </a:solidFill>
                <a:highlight>
                  <a:srgbClr val="FFFFFF"/>
                </a:highlight>
                <a:latin typeface="Comfortaa SemiBold"/>
                <a:ea typeface="Comfortaa SemiBold"/>
                <a:cs typeface="Comfortaa SemiBold"/>
                <a:sym typeface="Comfortaa SemiBold"/>
              </a:rPr>
              <a:t>List the names of the boosters which have success in drone ship and have payload mass greater than 4000 but less than 6000?</a:t>
            </a:r>
            <a:endParaRPr b="1" sz="1000">
              <a:solidFill>
                <a:schemeClr val="dk1"/>
              </a:solidFill>
              <a:highlight>
                <a:srgbClr val="FFFFFF"/>
              </a:highlight>
            </a:endParaRPr>
          </a:p>
          <a:p>
            <a:pPr indent="0" lvl="0" marL="457200" rtl="0" algn="l">
              <a:lnSpc>
                <a:spcPct val="150000"/>
              </a:lnSpc>
              <a:spcBef>
                <a:spcPts val="200"/>
              </a:spcBef>
              <a:spcAft>
                <a:spcPts val="0"/>
              </a:spcAft>
              <a:buNone/>
            </a:pPr>
            <a:r>
              <a:rPr lang="en-US" sz="1200">
                <a:solidFill>
                  <a:srgbClr val="FF0000"/>
                </a:solidFill>
                <a:highlight>
                  <a:srgbClr val="FFFFFF"/>
                </a:highlight>
                <a:latin typeface="Comfortaa SemiBold"/>
                <a:ea typeface="Comfortaa SemiBold"/>
                <a:cs typeface="Comfortaa SemiBold"/>
                <a:sym typeface="Comfortaa SemiBold"/>
              </a:rPr>
              <a:t>Booster versions with the description ['F9 FT B1022', 'F9 FT B1026', 'F9 FT  B1021.2', 'F9 FT  B1031.2'] have masses between 4000 and 6000 and succeeded in landing by drone ship</a:t>
            </a:r>
            <a:endParaRPr sz="1200">
              <a:solidFill>
                <a:srgbClr val="FF0000"/>
              </a:solidFill>
              <a:highlight>
                <a:srgbClr val="FFFFFF"/>
              </a:highlight>
              <a:latin typeface="Comfortaa SemiBold"/>
              <a:ea typeface="Comfortaa SemiBold"/>
              <a:cs typeface="Comfortaa SemiBold"/>
              <a:sym typeface="Comfortaa SemiBold"/>
            </a:endParaRPr>
          </a:p>
          <a:p>
            <a:pPr indent="0" lvl="0" marL="457200" rtl="0" algn="l">
              <a:lnSpc>
                <a:spcPct val="150000"/>
              </a:lnSpc>
              <a:spcBef>
                <a:spcPts val="0"/>
              </a:spcBef>
              <a:spcAft>
                <a:spcPts val="0"/>
              </a:spcAft>
              <a:buNone/>
            </a:pPr>
            <a:r>
              <a:t/>
            </a:r>
            <a:endParaRPr sz="1200">
              <a:solidFill>
                <a:srgbClr val="FF0000"/>
              </a:solidFill>
              <a:highlight>
                <a:srgbClr val="FFFFFF"/>
              </a:highlight>
              <a:latin typeface="Comfortaa SemiBold"/>
              <a:ea typeface="Comfortaa SemiBold"/>
              <a:cs typeface="Comfortaa SemiBold"/>
              <a:sym typeface="Comfortaa SemiBold"/>
            </a:endParaRPr>
          </a:p>
          <a:p>
            <a:pPr indent="-304800" lvl="0" marL="457200" rtl="0" algn="l">
              <a:lnSpc>
                <a:spcPct val="115000"/>
              </a:lnSpc>
              <a:spcBef>
                <a:spcPts val="1100"/>
              </a:spcBef>
              <a:spcAft>
                <a:spcPts val="0"/>
              </a:spcAft>
              <a:buClr>
                <a:schemeClr val="dk1"/>
              </a:buClr>
              <a:buSzPts val="1200"/>
              <a:buFont typeface="Comfortaa SemiBold"/>
              <a:buChar char="●"/>
            </a:pPr>
            <a:r>
              <a:rPr lang="en-US" sz="1200">
                <a:solidFill>
                  <a:schemeClr val="dk1"/>
                </a:solidFill>
                <a:highlight>
                  <a:srgbClr val="FFFFFF"/>
                </a:highlight>
                <a:latin typeface="Comfortaa SemiBold"/>
                <a:ea typeface="Comfortaa SemiBold"/>
                <a:cs typeface="Comfortaa SemiBold"/>
                <a:sym typeface="Comfortaa SemiBold"/>
              </a:rPr>
              <a:t>List the total number of successful and failure mission outcomes</a:t>
            </a:r>
            <a:endParaRPr sz="12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10795"/>
              </a:lnSpc>
              <a:spcBef>
                <a:spcPts val="2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457200" rtl="0" algn="l">
              <a:lnSpc>
                <a:spcPct val="110795"/>
              </a:lnSpc>
              <a:spcBef>
                <a:spcPts val="0"/>
              </a:spcBef>
              <a:spcAft>
                <a:spcPts val="0"/>
              </a:spcAft>
              <a:buNone/>
            </a:pPr>
            <a:r>
              <a:rPr lang="en-US" sz="1200">
                <a:solidFill>
                  <a:srgbClr val="FF0000"/>
                </a:solidFill>
                <a:highlight>
                  <a:srgbClr val="FFFFFF"/>
                </a:highlight>
                <a:latin typeface="Comfortaa SemiBold"/>
                <a:ea typeface="Comfortaa SemiBold"/>
                <a:cs typeface="Comfortaa SemiBold"/>
                <a:sym typeface="Comfortaa SemiBold"/>
              </a:rPr>
              <a:t>There were 100 successful and 1 unsuccessful mission</a:t>
            </a:r>
            <a:endParaRPr sz="1200">
              <a:solidFill>
                <a:srgbClr val="FF0000"/>
              </a:solidFill>
              <a:highlight>
                <a:srgbClr val="FFFFFF"/>
              </a:highlight>
              <a:latin typeface="Comfortaa SemiBold"/>
              <a:ea typeface="Comfortaa SemiBold"/>
              <a:cs typeface="Comfortaa SemiBold"/>
              <a:sym typeface="Comfortaa SemiBold"/>
            </a:endParaRPr>
          </a:p>
          <a:p>
            <a:pPr indent="0" lvl="0" marL="457200" rtl="0" algn="l">
              <a:lnSpc>
                <a:spcPct val="115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50000"/>
              </a:lnSpc>
              <a:spcBef>
                <a:spcPts val="200"/>
              </a:spcBef>
              <a:spcAft>
                <a:spcPts val="0"/>
              </a:spcAft>
              <a:buNone/>
            </a:pPr>
            <a:r>
              <a:t/>
            </a:r>
            <a:endParaRPr sz="1200">
              <a:solidFill>
                <a:srgbClr val="FF0000"/>
              </a:solidFill>
              <a:highlight>
                <a:srgbClr val="FFFFFF"/>
              </a:highlight>
              <a:latin typeface="Comfortaa SemiBold"/>
              <a:ea typeface="Comfortaa SemiBold"/>
              <a:cs typeface="Comfortaa SemiBold"/>
              <a:sym typeface="Comfortaa SemiBold"/>
            </a:endParaRPr>
          </a:p>
          <a:p>
            <a:pPr indent="0" lvl="0" marL="457200" rtl="0" algn="l">
              <a:lnSpc>
                <a:spcPct val="115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15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15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0" marR="0" rtl="0" algn="l">
              <a:lnSpc>
                <a:spcPct val="100000"/>
              </a:lnSpc>
              <a:spcBef>
                <a:spcPts val="1400"/>
              </a:spcBef>
              <a:spcAft>
                <a:spcPts val="0"/>
              </a:spcAft>
              <a:buNone/>
            </a:pPr>
            <a:r>
              <a:t/>
            </a:r>
            <a:endParaRPr sz="1050">
              <a:solidFill>
                <a:schemeClr val="dk1"/>
              </a:solidFill>
              <a:highlight>
                <a:srgbClr val="FFFFFF"/>
              </a:highlight>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27" name="Google Shape;427;p4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EDA with SQL</a:t>
            </a:r>
            <a:endParaRPr sz="3000">
              <a:solidFill>
                <a:srgbClr val="0B49CB"/>
              </a:solidFill>
              <a:latin typeface="Comfortaa SemiBold"/>
              <a:ea typeface="Comfortaa SemiBold"/>
              <a:cs typeface="Comfortaa SemiBold"/>
              <a:sym typeface="Comfortaa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4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3" name="Google Shape;433;p49"/>
          <p:cNvSpPr txBox="1"/>
          <p:nvPr>
            <p:ph idx="1" type="body"/>
          </p:nvPr>
        </p:nvSpPr>
        <p:spPr>
          <a:xfrm>
            <a:off x="694750" y="1376600"/>
            <a:ext cx="9745500" cy="4911000"/>
          </a:xfrm>
          <a:prstGeom prst="rect">
            <a:avLst/>
          </a:prstGeom>
          <a:noFill/>
          <a:ln>
            <a:noFill/>
          </a:ln>
        </p:spPr>
        <p:txBody>
          <a:bodyPr anchorCtr="0" anchor="t" bIns="45700" lIns="91425" spcFirstLastPara="1" rIns="91425" wrap="square" tIns="45700">
            <a:noAutofit/>
          </a:bodyPr>
          <a:lstStyle/>
          <a:p>
            <a:pPr indent="457200" lvl="0" marL="0" marR="0" rtl="0" algn="l">
              <a:lnSpc>
                <a:spcPct val="100000"/>
              </a:lnSpc>
              <a:spcBef>
                <a:spcPts val="1400"/>
              </a:spcBef>
              <a:spcAft>
                <a:spcPts val="0"/>
              </a:spcAft>
              <a:buNone/>
            </a:pPr>
            <a:r>
              <a:rPr lang="en-US" sz="1100">
                <a:solidFill>
                  <a:schemeClr val="dk1"/>
                </a:solidFill>
                <a:highlight>
                  <a:srgbClr val="FFFFFF"/>
                </a:highlight>
                <a:latin typeface="Comfortaa SemiBold"/>
                <a:ea typeface="Comfortaa SemiBold"/>
                <a:cs typeface="Comfortaa SemiBold"/>
                <a:sym typeface="Comfortaa SemiBold"/>
              </a:rPr>
              <a:t>Finally we wrote and executed the SQL queries to solve the following tasks:</a:t>
            </a:r>
            <a:endParaRPr sz="11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10795"/>
              </a:lnSpc>
              <a:spcBef>
                <a:spcPts val="0"/>
              </a:spcBef>
              <a:spcAft>
                <a:spcPts val="0"/>
              </a:spcAft>
              <a:buNone/>
            </a:pPr>
            <a:r>
              <a:t/>
            </a:r>
            <a:endParaRPr sz="1200">
              <a:solidFill>
                <a:srgbClr val="FF0000"/>
              </a:solidFill>
              <a:highlight>
                <a:srgbClr val="FFFFFF"/>
              </a:highlight>
              <a:latin typeface="Comfortaa SemiBold"/>
              <a:ea typeface="Comfortaa SemiBold"/>
              <a:cs typeface="Comfortaa SemiBold"/>
              <a:sym typeface="Comfortaa SemiBold"/>
            </a:endParaRPr>
          </a:p>
          <a:p>
            <a:pPr indent="-298450" lvl="0" marL="457200" rtl="0" algn="l">
              <a:lnSpc>
                <a:spcPct val="115000"/>
              </a:lnSpc>
              <a:spcBef>
                <a:spcPts val="1100"/>
              </a:spcBef>
              <a:spcAft>
                <a:spcPts val="0"/>
              </a:spcAft>
              <a:buClr>
                <a:schemeClr val="dk1"/>
              </a:buClr>
              <a:buSzPts val="1100"/>
              <a:buFont typeface="Comfortaa SemiBold"/>
              <a:buChar char="●"/>
            </a:pPr>
            <a:r>
              <a:rPr lang="en-US" sz="1100">
                <a:solidFill>
                  <a:schemeClr val="dk1"/>
                </a:solidFill>
                <a:latin typeface="Comfortaa SemiBold"/>
                <a:ea typeface="Comfortaa SemiBold"/>
                <a:cs typeface="Comfortaa SemiBold"/>
                <a:sym typeface="Comfortaa SemiBold"/>
              </a:rPr>
              <a:t>List the names of the booster_versions which have carried the maximum payload mass. Use a subquery?</a:t>
            </a:r>
            <a:endParaRPr sz="1100">
              <a:solidFill>
                <a:schemeClr val="dk1"/>
              </a:solidFill>
              <a:latin typeface="Comfortaa SemiBold"/>
              <a:ea typeface="Comfortaa SemiBold"/>
              <a:cs typeface="Comfortaa SemiBold"/>
              <a:sym typeface="Comfortaa SemiBold"/>
            </a:endParaRPr>
          </a:p>
          <a:p>
            <a:pPr indent="0" lvl="0" marL="914400" rtl="0" algn="l">
              <a:lnSpc>
                <a:spcPct val="115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914400" rtl="0" algn="l">
              <a:lnSpc>
                <a:spcPct val="115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914400" rtl="0" algn="l">
              <a:lnSpc>
                <a:spcPct val="115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298450" lvl="0" marL="457200" rtl="0" algn="l">
              <a:lnSpc>
                <a:spcPct val="115000"/>
              </a:lnSpc>
              <a:spcBef>
                <a:spcPts val="1100"/>
              </a:spcBef>
              <a:spcAft>
                <a:spcPts val="0"/>
              </a:spcAft>
              <a:buClr>
                <a:schemeClr val="dk1"/>
              </a:buClr>
              <a:buSzPts val="1100"/>
              <a:buFont typeface="Comfortaa SemiBold"/>
              <a:buChar char="●"/>
            </a:pPr>
            <a:r>
              <a:rPr lang="en-US" sz="1100">
                <a:solidFill>
                  <a:schemeClr val="dk1"/>
                </a:solidFill>
                <a:latin typeface="Comfortaa SemiBold"/>
                <a:ea typeface="Comfortaa SemiBold"/>
                <a:cs typeface="Comfortaa SemiBold"/>
                <a:sym typeface="Comfortaa SemiBold"/>
              </a:rPr>
              <a:t>List the records which will display the month names, failure landing_outcomes in drone ship ,booster versions, launch_site for the months in year 2015?</a:t>
            </a:r>
            <a:endParaRPr sz="1100">
              <a:solidFill>
                <a:schemeClr val="dk1"/>
              </a:solidFill>
              <a:latin typeface="Comfortaa SemiBold"/>
              <a:ea typeface="Comfortaa SemiBold"/>
              <a:cs typeface="Comfortaa SemiBold"/>
              <a:sym typeface="Comfortaa SemiBold"/>
            </a:endParaRPr>
          </a:p>
          <a:p>
            <a:pPr indent="0" lvl="0" marL="457200" rtl="0" algn="l">
              <a:lnSpc>
                <a:spcPct val="150000"/>
              </a:lnSpc>
              <a:spcBef>
                <a:spcPts val="200"/>
              </a:spcBef>
              <a:spcAft>
                <a:spcPts val="0"/>
              </a:spcAft>
              <a:buNone/>
            </a:pPr>
            <a:r>
              <a:t/>
            </a:r>
            <a:endParaRPr sz="1100">
              <a:solidFill>
                <a:srgbClr val="FF0000"/>
              </a:solidFill>
              <a:latin typeface="Comfortaa SemiBold"/>
              <a:ea typeface="Comfortaa SemiBold"/>
              <a:cs typeface="Comfortaa SemiBold"/>
              <a:sym typeface="Comfortaa SemiBold"/>
            </a:endParaRPr>
          </a:p>
          <a:p>
            <a:pPr indent="0" lvl="0" marL="457200" rtl="0" algn="l">
              <a:lnSpc>
                <a:spcPct val="150000"/>
              </a:lnSpc>
              <a:spcBef>
                <a:spcPts val="0"/>
              </a:spcBef>
              <a:spcAft>
                <a:spcPts val="0"/>
              </a:spcAft>
              <a:buNone/>
            </a:pPr>
            <a:r>
              <a:t/>
            </a:r>
            <a:endParaRPr sz="1100">
              <a:solidFill>
                <a:srgbClr val="FF0000"/>
              </a:solidFill>
              <a:latin typeface="Comfortaa SemiBold"/>
              <a:ea typeface="Comfortaa SemiBold"/>
              <a:cs typeface="Comfortaa SemiBold"/>
              <a:sym typeface="Comfortaa SemiBold"/>
            </a:endParaRPr>
          </a:p>
          <a:p>
            <a:pPr indent="0" lvl="0" marL="0" rtl="0" algn="l">
              <a:lnSpc>
                <a:spcPct val="115000"/>
              </a:lnSpc>
              <a:spcBef>
                <a:spcPts val="1100"/>
              </a:spcBef>
              <a:spcAft>
                <a:spcPts val="0"/>
              </a:spcAft>
              <a:buNone/>
            </a:pPr>
            <a:r>
              <a:t/>
            </a:r>
            <a:endParaRPr sz="1100">
              <a:solidFill>
                <a:schemeClr val="dk1"/>
              </a:solidFill>
              <a:latin typeface="Comfortaa SemiBold"/>
              <a:ea typeface="Comfortaa SemiBold"/>
              <a:cs typeface="Comfortaa SemiBold"/>
              <a:sym typeface="Comfortaa SemiBold"/>
            </a:endParaRPr>
          </a:p>
          <a:p>
            <a:pPr indent="-298450" lvl="0" marL="457200" rtl="0" algn="l">
              <a:lnSpc>
                <a:spcPct val="115000"/>
              </a:lnSpc>
              <a:spcBef>
                <a:spcPts val="1100"/>
              </a:spcBef>
              <a:spcAft>
                <a:spcPts val="0"/>
              </a:spcAft>
              <a:buClr>
                <a:schemeClr val="dk1"/>
              </a:buClr>
              <a:buSzPts val="1100"/>
              <a:buFont typeface="Comfortaa SemiBold"/>
              <a:buChar char="●"/>
            </a:pPr>
            <a:r>
              <a:rPr lang="en-US" sz="1100">
                <a:solidFill>
                  <a:schemeClr val="dk1"/>
                </a:solidFill>
                <a:latin typeface="Comfortaa SemiBold"/>
                <a:ea typeface="Comfortaa SemiBold"/>
                <a:cs typeface="Comfortaa SemiBold"/>
                <a:sym typeface="Comfortaa SemiBold"/>
              </a:rPr>
              <a:t>Rank the count of successful landing_outcomes between the date 04-06-2010 and 20-03-2017 in descending order.?</a:t>
            </a:r>
            <a:endParaRPr sz="1100">
              <a:solidFill>
                <a:schemeClr val="dk1"/>
              </a:solidFill>
              <a:latin typeface="Comfortaa SemiBold"/>
              <a:ea typeface="Comfortaa SemiBold"/>
              <a:cs typeface="Comfortaa SemiBold"/>
              <a:sym typeface="Comfortaa SemiBold"/>
            </a:endParaRPr>
          </a:p>
          <a:p>
            <a:pPr indent="0" lvl="0" marL="0" rtl="0" algn="l">
              <a:lnSpc>
                <a:spcPct val="115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0" rtl="0" algn="l">
              <a:lnSpc>
                <a:spcPct val="115000"/>
              </a:lnSpc>
              <a:spcBef>
                <a:spcPts val="1100"/>
              </a:spcBef>
              <a:spcAft>
                <a:spcPts val="0"/>
              </a:spcAft>
              <a:buNone/>
            </a:pPr>
            <a:r>
              <a:t/>
            </a:r>
            <a:endParaRPr sz="1200">
              <a:solidFill>
                <a:schemeClr val="dk1"/>
              </a:solidFill>
              <a:highlight>
                <a:srgbClr val="FFFFFF"/>
              </a:highlight>
              <a:latin typeface="Comfortaa SemiBold"/>
              <a:ea typeface="Comfortaa SemiBold"/>
              <a:cs typeface="Comfortaa SemiBold"/>
              <a:sym typeface="Comfortaa SemiBold"/>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457200" marR="0" rtl="0" algn="l">
              <a:lnSpc>
                <a:spcPct val="100000"/>
              </a:lnSpc>
              <a:spcBef>
                <a:spcPts val="1400"/>
              </a:spcBef>
              <a:spcAft>
                <a:spcPts val="0"/>
              </a:spcAft>
              <a:buNone/>
            </a:pPr>
            <a:r>
              <a:t/>
            </a:r>
            <a:endParaRPr sz="1050">
              <a:solidFill>
                <a:schemeClr val="dk1"/>
              </a:solidFill>
              <a:highlight>
                <a:srgbClr val="FFFFFF"/>
              </a:highlight>
            </a:endParaRPr>
          </a:p>
          <a:p>
            <a:pPr indent="0" lvl="0" marL="0" marR="0" rtl="0" algn="l">
              <a:lnSpc>
                <a:spcPct val="100000"/>
              </a:lnSpc>
              <a:spcBef>
                <a:spcPts val="1400"/>
              </a:spcBef>
              <a:spcAft>
                <a:spcPts val="0"/>
              </a:spcAft>
              <a:buNone/>
            </a:pPr>
            <a:r>
              <a:t/>
            </a:r>
            <a:endParaRPr sz="1050">
              <a:solidFill>
                <a:schemeClr val="dk1"/>
              </a:solidFill>
              <a:highlight>
                <a:srgbClr val="FFFFFF"/>
              </a:highlight>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34" name="Google Shape;434;p4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EDA with SQL</a:t>
            </a:r>
            <a:endParaRPr sz="3000">
              <a:solidFill>
                <a:srgbClr val="0B49CB"/>
              </a:solidFill>
              <a:latin typeface="Comfortaa SemiBold"/>
              <a:ea typeface="Comfortaa SemiBold"/>
              <a:cs typeface="Comfortaa SemiBold"/>
              <a:sym typeface="Comfortaa SemiBold"/>
            </a:endParaRPr>
          </a:p>
        </p:txBody>
      </p:sp>
      <p:pic>
        <p:nvPicPr>
          <p:cNvPr id="435" name="Google Shape;435;p49"/>
          <p:cNvPicPr preferRelativeResize="0"/>
          <p:nvPr/>
        </p:nvPicPr>
        <p:blipFill>
          <a:blip r:embed="rId4">
            <a:alphaModFix/>
          </a:blip>
          <a:stretch>
            <a:fillRect/>
          </a:stretch>
        </p:blipFill>
        <p:spPr>
          <a:xfrm>
            <a:off x="3308625" y="2260925"/>
            <a:ext cx="3962400" cy="723900"/>
          </a:xfrm>
          <a:prstGeom prst="rect">
            <a:avLst/>
          </a:prstGeom>
          <a:noFill/>
          <a:ln cap="flat" cmpd="sng" w="19050">
            <a:solidFill>
              <a:schemeClr val="dk2"/>
            </a:solidFill>
            <a:prstDash val="solid"/>
            <a:round/>
            <a:headEnd len="sm" w="sm" type="none"/>
            <a:tailEnd len="sm" w="sm" type="none"/>
          </a:ln>
        </p:spPr>
      </p:pic>
      <p:pic>
        <p:nvPicPr>
          <p:cNvPr id="436" name="Google Shape;436;p49"/>
          <p:cNvPicPr preferRelativeResize="0"/>
          <p:nvPr/>
        </p:nvPicPr>
        <p:blipFill>
          <a:blip r:embed="rId5">
            <a:alphaModFix/>
          </a:blip>
          <a:stretch>
            <a:fillRect/>
          </a:stretch>
        </p:blipFill>
        <p:spPr>
          <a:xfrm>
            <a:off x="3624400" y="3713113"/>
            <a:ext cx="3886200" cy="657225"/>
          </a:xfrm>
          <a:prstGeom prst="rect">
            <a:avLst/>
          </a:prstGeom>
          <a:noFill/>
          <a:ln cap="flat" cmpd="sng" w="19050">
            <a:solidFill>
              <a:schemeClr val="dk2"/>
            </a:solidFill>
            <a:prstDash val="solid"/>
            <a:round/>
            <a:headEnd len="sm" w="sm" type="none"/>
            <a:tailEnd len="sm" w="sm" type="none"/>
          </a:ln>
        </p:spPr>
      </p:pic>
      <p:pic>
        <p:nvPicPr>
          <p:cNvPr id="437" name="Google Shape;437;p49"/>
          <p:cNvPicPr preferRelativeResize="0"/>
          <p:nvPr/>
        </p:nvPicPr>
        <p:blipFill>
          <a:blip r:embed="rId6">
            <a:alphaModFix/>
          </a:blip>
          <a:stretch>
            <a:fillRect/>
          </a:stretch>
        </p:blipFill>
        <p:spPr>
          <a:xfrm>
            <a:off x="3308625" y="4950888"/>
            <a:ext cx="2381250" cy="1476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3" name="Google Shape;443;p50"/>
          <p:cNvSpPr txBox="1"/>
          <p:nvPr>
            <p:ph idx="1" type="body"/>
          </p:nvPr>
        </p:nvSpPr>
        <p:spPr>
          <a:xfrm>
            <a:off x="592350" y="1386388"/>
            <a:ext cx="11007300" cy="4351200"/>
          </a:xfrm>
          <a:prstGeom prst="rect">
            <a:avLst/>
          </a:prstGeom>
          <a:noFill/>
          <a:ln>
            <a:noFill/>
          </a:ln>
        </p:spPr>
        <p:txBody>
          <a:bodyPr anchorCtr="0" anchor="t" bIns="45700" lIns="91425" spcFirstLastPara="1" rIns="91425" wrap="square" tIns="45700">
            <a:normAutofit/>
          </a:bodyPr>
          <a:lstStyle/>
          <a:p>
            <a:pPr indent="0" lvl="0" marL="0" marR="190500" rtl="0" algn="l">
              <a:lnSpc>
                <a:spcPct val="150000"/>
              </a:lnSpc>
              <a:spcBef>
                <a:spcPts val="0"/>
              </a:spcBef>
              <a:spcAft>
                <a:spcPts val="0"/>
              </a:spcAft>
              <a:buNone/>
            </a:pPr>
            <a:r>
              <a:rPr lang="en-US" sz="1100">
                <a:solidFill>
                  <a:schemeClr val="dk1"/>
                </a:solidFill>
                <a:highlight>
                  <a:srgbClr val="FFFFFF"/>
                </a:highlight>
                <a:latin typeface="Comfortaa SemiBold"/>
                <a:ea typeface="Comfortaa SemiBold"/>
                <a:cs typeface="Comfortaa SemiBold"/>
                <a:sym typeface="Comfortaa SemiBold"/>
              </a:rPr>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a:t>
            </a:r>
            <a:endParaRPr sz="1100">
              <a:solidFill>
                <a:schemeClr val="dk1"/>
              </a:solidFill>
              <a:highlight>
                <a:srgbClr val="FFFFFF"/>
              </a:highlight>
              <a:latin typeface="Comfortaa SemiBold"/>
              <a:ea typeface="Comfortaa SemiBold"/>
              <a:cs typeface="Comfortaa SemiBold"/>
              <a:sym typeface="Comfortaa SemiBold"/>
            </a:endParaRPr>
          </a:p>
          <a:p>
            <a:pPr indent="0" lvl="0" marL="0" marR="190500" rtl="0" algn="l">
              <a:lnSpc>
                <a:spcPct val="150000"/>
              </a:lnSpc>
              <a:spcBef>
                <a:spcPts val="500"/>
              </a:spcBef>
              <a:spcAft>
                <a:spcPts val="0"/>
              </a:spcAft>
              <a:buNone/>
            </a:pPr>
            <a:r>
              <a:rPr lang="en-US" sz="1100">
                <a:solidFill>
                  <a:schemeClr val="dk1"/>
                </a:solidFill>
                <a:highlight>
                  <a:srgbClr val="FFFFFF"/>
                </a:highlight>
                <a:latin typeface="Comfortaa SemiBold"/>
                <a:ea typeface="Comfortaa SemiBold"/>
                <a:cs typeface="Comfortaa SemiBold"/>
                <a:sym typeface="Comfortaa SemiBold"/>
              </a:rPr>
              <a:t>In the previous exploratory data analysis, we have visualized the SpaceX launch dataset using matplotlib and seaborn and discovered some preliminary correlations between the launch site and success rates. In this lab, you will be performing more interactive visual analytics using Folium.</a:t>
            </a:r>
            <a:endParaRPr sz="1100">
              <a:solidFill>
                <a:schemeClr val="dk1"/>
              </a:solidFill>
              <a:highlight>
                <a:srgbClr val="FFFFFF"/>
              </a:highlight>
              <a:latin typeface="Comfortaa SemiBold"/>
              <a:ea typeface="Comfortaa SemiBold"/>
              <a:cs typeface="Comfortaa SemiBold"/>
              <a:sym typeface="Comfortaa SemiBold"/>
            </a:endParaRPr>
          </a:p>
          <a:p>
            <a:pPr indent="0" lvl="0" marL="457200" marR="0" rtl="0" algn="l">
              <a:lnSpc>
                <a:spcPct val="100000"/>
              </a:lnSpc>
              <a:spcBef>
                <a:spcPts val="1400"/>
              </a:spcBef>
              <a:spcAft>
                <a:spcPts val="0"/>
              </a:spcAft>
              <a:buNone/>
            </a:pPr>
            <a:r>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44" name="Google Shape;444;p50"/>
          <p:cNvSpPr txBox="1"/>
          <p:nvPr/>
        </p:nvSpPr>
        <p:spPr>
          <a:xfrm>
            <a:off x="748511" y="54940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Build an Interactive Map with Folium</a:t>
            </a:r>
            <a:endParaRPr sz="3000">
              <a:solidFill>
                <a:srgbClr val="0B49CB"/>
              </a:solidFill>
              <a:latin typeface="Comfortaa SemiBold"/>
              <a:ea typeface="Comfortaa SemiBold"/>
              <a:cs typeface="Comfortaa SemiBold"/>
              <a:sym typeface="Comfortaa SemiBold"/>
            </a:endParaRPr>
          </a:p>
        </p:txBody>
      </p:sp>
      <p:pic>
        <p:nvPicPr>
          <p:cNvPr id="445" name="Google Shape;445;p50"/>
          <p:cNvPicPr preferRelativeResize="0"/>
          <p:nvPr/>
        </p:nvPicPr>
        <p:blipFill>
          <a:blip r:embed="rId4">
            <a:alphaModFix/>
          </a:blip>
          <a:stretch>
            <a:fillRect/>
          </a:stretch>
        </p:blipFill>
        <p:spPr>
          <a:xfrm>
            <a:off x="2417550" y="2875497"/>
            <a:ext cx="6601025" cy="3411524"/>
          </a:xfrm>
          <a:prstGeom prst="rect">
            <a:avLst/>
          </a:prstGeom>
          <a:noFill/>
          <a:ln cap="flat" cmpd="sng" w="19050">
            <a:solidFill>
              <a:schemeClr val="dk2"/>
            </a:solidFill>
            <a:prstDash val="solid"/>
            <a:round/>
            <a:headEnd len="sm" w="sm" type="none"/>
            <a:tailEnd len="sm" w="sm" type="none"/>
          </a:ln>
        </p:spPr>
      </p:pic>
      <p:sp>
        <p:nvSpPr>
          <p:cNvPr id="446" name="Google Shape;446;p50"/>
          <p:cNvSpPr txBox="1"/>
          <p:nvPr/>
        </p:nvSpPr>
        <p:spPr>
          <a:xfrm>
            <a:off x="1674363" y="6427200"/>
            <a:ext cx="8087400" cy="338700"/>
          </a:xfrm>
          <a:prstGeom prst="rect">
            <a:avLst/>
          </a:prstGeom>
          <a:noFill/>
          <a:ln>
            <a:noFill/>
          </a:ln>
        </p:spPr>
        <p:txBody>
          <a:bodyPr anchorCtr="0" anchor="t" bIns="91425" lIns="91425" spcFirstLastPara="1" rIns="91425" wrap="square" tIns="91425">
            <a:spAutoFit/>
          </a:bodyPr>
          <a:lstStyle/>
          <a:p>
            <a:pPr indent="0" lvl="0" marL="139700" rtl="0" algn="ctr">
              <a:lnSpc>
                <a:spcPct val="120000"/>
              </a:lnSpc>
              <a:spcBef>
                <a:spcPts val="1400"/>
              </a:spcBef>
              <a:spcAft>
                <a:spcPts val="0"/>
              </a:spcAft>
              <a:buNone/>
            </a:pPr>
            <a:r>
              <a:rPr lang="en-US" sz="1000">
                <a:solidFill>
                  <a:srgbClr val="292929"/>
                </a:solidFill>
              </a:rPr>
              <a:t>All files and notebooks used are made available in the following link: </a:t>
            </a:r>
            <a:r>
              <a:rPr lang="en-US" sz="1000" u="sng">
                <a:solidFill>
                  <a:schemeClr val="hlink"/>
                </a:solidFill>
                <a:hlinkClick r:id="rId5"/>
              </a:rPr>
              <a:t>https://github.com/AggroMonk/IBM_Data_Science.git</a:t>
            </a:r>
            <a:r>
              <a:rPr lang="en-US" sz="1000">
                <a:solidFill>
                  <a:srgbClr val="292929"/>
                </a:solidFill>
              </a:rPr>
              <a:t> </a:t>
            </a:r>
            <a:endParaRPr sz="1000">
              <a:solidFill>
                <a:srgbClr val="29292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5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2" name="Google Shape;452;p51"/>
          <p:cNvSpPr txBox="1"/>
          <p:nvPr>
            <p:ph idx="1" type="body"/>
          </p:nvPr>
        </p:nvSpPr>
        <p:spPr>
          <a:xfrm>
            <a:off x="569700" y="1488075"/>
            <a:ext cx="11007300" cy="4351200"/>
          </a:xfrm>
          <a:prstGeom prst="rect">
            <a:avLst/>
          </a:prstGeom>
          <a:noFill/>
          <a:ln>
            <a:noFill/>
          </a:ln>
        </p:spPr>
        <p:txBody>
          <a:bodyPr anchorCtr="0" anchor="t" bIns="45700" lIns="91425" spcFirstLastPara="1" rIns="91425" wrap="square" tIns="45700">
            <a:normAutofit/>
          </a:bodyPr>
          <a:lstStyle/>
          <a:p>
            <a:pPr indent="0" lvl="0" marL="0" marR="190500" rtl="0" algn="l">
              <a:lnSpc>
                <a:spcPct val="150000"/>
              </a:lnSpc>
              <a:spcBef>
                <a:spcPts val="0"/>
              </a:spcBef>
              <a:spcAft>
                <a:spcPts val="0"/>
              </a:spcAft>
              <a:buNone/>
            </a:pPr>
            <a:r>
              <a:rPr lang="en-US" sz="1100">
                <a:solidFill>
                  <a:schemeClr val="dk1"/>
                </a:solidFill>
                <a:latin typeface="Comfortaa SemiBold"/>
                <a:ea typeface="Comfortaa SemiBold"/>
                <a:cs typeface="Comfortaa SemiBold"/>
                <a:sym typeface="Comfortaa SemiBold"/>
              </a:rPr>
              <a:t>Next we created and added a folium.Circle and a folium.Marker for each launch site on the site map and Marked the success/failed launches for each site on the map with different colours, red for failure, green for success</a:t>
            </a:r>
            <a:endParaRPr sz="1100">
              <a:solidFill>
                <a:schemeClr val="dk1"/>
              </a:solidFill>
              <a:latin typeface="Comfortaa SemiBold"/>
              <a:ea typeface="Comfortaa SemiBold"/>
              <a:cs typeface="Comfortaa SemiBold"/>
              <a:sym typeface="Comfortaa SemiBold"/>
            </a:endParaRPr>
          </a:p>
          <a:p>
            <a:pPr indent="0" lvl="0" marL="0" marR="190500" rtl="0" algn="l">
              <a:lnSpc>
                <a:spcPct val="150000"/>
              </a:lnSpc>
              <a:spcBef>
                <a:spcPts val="500"/>
              </a:spcBef>
              <a:spcAft>
                <a:spcPts val="0"/>
              </a:spcAft>
              <a:buNone/>
            </a:pPr>
            <a:r>
              <a:t/>
            </a:r>
            <a:endParaRPr sz="1100">
              <a:solidFill>
                <a:schemeClr val="dk1"/>
              </a:solidFill>
              <a:highlight>
                <a:srgbClr val="FFFFFF"/>
              </a:highlight>
              <a:latin typeface="Comfortaa SemiBold"/>
              <a:ea typeface="Comfortaa SemiBold"/>
              <a:cs typeface="Comfortaa SemiBold"/>
              <a:sym typeface="Comfortaa SemiBold"/>
            </a:endParaRPr>
          </a:p>
          <a:p>
            <a:pPr indent="0" lvl="0" marL="457200" marR="0" rtl="0" algn="l">
              <a:lnSpc>
                <a:spcPct val="100000"/>
              </a:lnSpc>
              <a:spcBef>
                <a:spcPts val="1400"/>
              </a:spcBef>
              <a:spcAft>
                <a:spcPts val="0"/>
              </a:spcAft>
              <a:buNone/>
            </a:pPr>
            <a:r>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53" name="Google Shape;453;p51"/>
          <p:cNvSpPr txBox="1"/>
          <p:nvPr/>
        </p:nvSpPr>
        <p:spPr>
          <a:xfrm>
            <a:off x="748511" y="54940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Build an Interactive Map with Folium</a:t>
            </a:r>
            <a:endParaRPr sz="3000">
              <a:solidFill>
                <a:srgbClr val="0B49CB"/>
              </a:solidFill>
              <a:latin typeface="Comfortaa SemiBold"/>
              <a:ea typeface="Comfortaa SemiBold"/>
              <a:cs typeface="Comfortaa SemiBold"/>
              <a:sym typeface="Comfortaa SemiBold"/>
            </a:endParaRPr>
          </a:p>
        </p:txBody>
      </p:sp>
      <p:pic>
        <p:nvPicPr>
          <p:cNvPr id="454" name="Google Shape;454;p51"/>
          <p:cNvPicPr preferRelativeResize="0"/>
          <p:nvPr/>
        </p:nvPicPr>
        <p:blipFill rotWithShape="1">
          <a:blip r:embed="rId4">
            <a:alphaModFix/>
          </a:blip>
          <a:srcRect b="4479" l="5721" r="3468" t="2384"/>
          <a:stretch/>
        </p:blipFill>
        <p:spPr>
          <a:xfrm>
            <a:off x="3118475" y="2238825"/>
            <a:ext cx="5955050" cy="42781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p5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0" name="Google Shape;460;p52"/>
          <p:cNvSpPr txBox="1"/>
          <p:nvPr>
            <p:ph idx="1" type="body"/>
          </p:nvPr>
        </p:nvSpPr>
        <p:spPr>
          <a:xfrm>
            <a:off x="592350" y="1477325"/>
            <a:ext cx="110073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2400"/>
              </a:spcBef>
              <a:spcAft>
                <a:spcPts val="0"/>
              </a:spcAft>
              <a:buClr>
                <a:schemeClr val="dk1"/>
              </a:buClr>
              <a:buSzPts val="1100"/>
              <a:buFont typeface="Arial"/>
              <a:buNone/>
            </a:pPr>
            <a:r>
              <a:rPr lang="en-US" sz="1200">
                <a:solidFill>
                  <a:schemeClr val="dk1"/>
                </a:solidFill>
                <a:latin typeface="Comfortaa SemiBold"/>
                <a:ea typeface="Comfortaa SemiBold"/>
                <a:cs typeface="Comfortaa SemiBold"/>
                <a:sym typeface="Comfortaa SemiBold"/>
              </a:rPr>
              <a:t>And lastly we calculate the distances between a launch site to its proximities.</a:t>
            </a:r>
            <a:endParaRPr sz="1200">
              <a:solidFill>
                <a:schemeClr val="dk1"/>
              </a:solidFill>
              <a:latin typeface="Comfortaa SemiBold"/>
              <a:ea typeface="Comfortaa SemiBold"/>
              <a:cs typeface="Comfortaa SemiBold"/>
              <a:sym typeface="Comfortaa SemiBold"/>
            </a:endParaRPr>
          </a:p>
          <a:p>
            <a:pPr indent="0" lvl="0" marL="0" marR="190500" rtl="0" algn="l">
              <a:lnSpc>
                <a:spcPct val="150000"/>
              </a:lnSpc>
              <a:spcBef>
                <a:spcPts val="600"/>
              </a:spcBef>
              <a:spcAft>
                <a:spcPts val="0"/>
              </a:spcAft>
              <a:buNone/>
            </a:pPr>
            <a:r>
              <a:t/>
            </a:r>
            <a:endParaRPr sz="1100">
              <a:solidFill>
                <a:schemeClr val="dk1"/>
              </a:solidFill>
              <a:highlight>
                <a:srgbClr val="FFFFFF"/>
              </a:highlight>
              <a:latin typeface="Comfortaa SemiBold"/>
              <a:ea typeface="Comfortaa SemiBold"/>
              <a:cs typeface="Comfortaa SemiBold"/>
              <a:sym typeface="Comfortaa SemiBold"/>
            </a:endParaRPr>
          </a:p>
          <a:p>
            <a:pPr indent="0" lvl="0" marL="0" marR="190500" rtl="0" algn="l">
              <a:lnSpc>
                <a:spcPct val="150000"/>
              </a:lnSpc>
              <a:spcBef>
                <a:spcPts val="500"/>
              </a:spcBef>
              <a:spcAft>
                <a:spcPts val="0"/>
              </a:spcAft>
              <a:buNone/>
            </a:pPr>
            <a:r>
              <a:t/>
            </a:r>
            <a:endParaRPr sz="1100">
              <a:solidFill>
                <a:schemeClr val="dk1"/>
              </a:solidFill>
              <a:highlight>
                <a:srgbClr val="FFFFFF"/>
              </a:highlight>
              <a:latin typeface="Comfortaa SemiBold"/>
              <a:ea typeface="Comfortaa SemiBold"/>
              <a:cs typeface="Comfortaa SemiBold"/>
              <a:sym typeface="Comfortaa SemiBold"/>
            </a:endParaRPr>
          </a:p>
          <a:p>
            <a:pPr indent="0" lvl="0" marL="457200" marR="0" rtl="0" algn="l">
              <a:lnSpc>
                <a:spcPct val="100000"/>
              </a:lnSpc>
              <a:spcBef>
                <a:spcPts val="1400"/>
              </a:spcBef>
              <a:spcAft>
                <a:spcPts val="0"/>
              </a:spcAft>
              <a:buNone/>
            </a:pPr>
            <a:r>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61" name="Google Shape;461;p52"/>
          <p:cNvSpPr txBox="1"/>
          <p:nvPr/>
        </p:nvSpPr>
        <p:spPr>
          <a:xfrm>
            <a:off x="748511" y="54940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Build an Interactive Map with Folium</a:t>
            </a:r>
            <a:endParaRPr sz="3000">
              <a:solidFill>
                <a:srgbClr val="0B49CB"/>
              </a:solidFill>
              <a:latin typeface="Comfortaa SemiBold"/>
              <a:ea typeface="Comfortaa SemiBold"/>
              <a:cs typeface="Comfortaa SemiBold"/>
              <a:sym typeface="Comfortaa SemiBold"/>
            </a:endParaRPr>
          </a:p>
        </p:txBody>
      </p:sp>
      <p:pic>
        <p:nvPicPr>
          <p:cNvPr id="462" name="Google Shape;462;p52"/>
          <p:cNvPicPr preferRelativeResize="0"/>
          <p:nvPr/>
        </p:nvPicPr>
        <p:blipFill>
          <a:blip r:embed="rId4">
            <a:alphaModFix/>
          </a:blip>
          <a:stretch>
            <a:fillRect/>
          </a:stretch>
        </p:blipFill>
        <p:spPr>
          <a:xfrm>
            <a:off x="1358100" y="1975188"/>
            <a:ext cx="9296400" cy="43910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8" name="Google Shape;468;p53"/>
          <p:cNvSpPr txBox="1"/>
          <p:nvPr>
            <p:ph idx="1" type="body"/>
          </p:nvPr>
        </p:nvSpPr>
        <p:spPr>
          <a:xfrm>
            <a:off x="769999" y="1381050"/>
            <a:ext cx="105876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400"/>
              </a:spcBef>
              <a:spcAft>
                <a:spcPts val="0"/>
              </a:spcAft>
              <a:buNone/>
            </a:pPr>
            <a:r>
              <a:rPr lang="en-US" sz="1000">
                <a:latin typeface="Comfortaa SemiBold"/>
                <a:ea typeface="Comfortaa SemiBold"/>
                <a:cs typeface="Comfortaa SemiBold"/>
                <a:sym typeface="Comfortaa SemiBold"/>
              </a:rPr>
              <a:t>Using Plotly Dash we </a:t>
            </a:r>
            <a:r>
              <a:rPr lang="en-US" sz="1000">
                <a:latin typeface="Comfortaa SemiBold"/>
                <a:ea typeface="Comfortaa SemiBold"/>
                <a:cs typeface="Comfortaa SemiBold"/>
                <a:sym typeface="Comfortaa SemiBold"/>
              </a:rPr>
              <a:t>were</a:t>
            </a:r>
            <a:r>
              <a:rPr lang="en-US" sz="1000">
                <a:latin typeface="Comfortaa SemiBold"/>
                <a:ea typeface="Comfortaa SemiBold"/>
                <a:cs typeface="Comfortaa SemiBold"/>
                <a:sym typeface="Comfortaa SemiBold"/>
              </a:rPr>
              <a:t> able to construct a interactive dashboard that shows the SpaceX Rocket launch records.  </a:t>
            </a:r>
            <a:r>
              <a:rPr lang="en-US" sz="1000">
                <a:solidFill>
                  <a:srgbClr val="1F1F1F"/>
                </a:solidFill>
                <a:latin typeface="Comfortaa SemiBold"/>
                <a:ea typeface="Comfortaa SemiBold"/>
                <a:cs typeface="Comfortaa SemiBold"/>
                <a:sym typeface="Comfortaa SemiBold"/>
              </a:rPr>
              <a:t>Interactive visual analytics enables users to explore and manipulate data in an interactive and real-time way.</a:t>
            </a:r>
            <a:r>
              <a:rPr lang="en-US" sz="1000">
                <a:latin typeface="Comfortaa SemiBold"/>
                <a:ea typeface="Comfortaa SemiBold"/>
                <a:cs typeface="Comfortaa SemiBold"/>
                <a:sym typeface="Comfortaa SemiBold"/>
              </a:rPr>
              <a:t>  In the dashboard we provided a pie chart that indicates the segmented percentage of the launch success rate per launch site, or for all launch sites, secondly we created a slide scale where you can </a:t>
            </a:r>
            <a:r>
              <a:rPr lang="en-US" sz="1000">
                <a:latin typeface="Comfortaa SemiBold"/>
                <a:ea typeface="Comfortaa SemiBold"/>
                <a:cs typeface="Comfortaa SemiBold"/>
                <a:sym typeface="Comfortaa SemiBold"/>
              </a:rPr>
              <a:t>adjust</a:t>
            </a:r>
            <a:r>
              <a:rPr lang="en-US" sz="1000">
                <a:latin typeface="Comfortaa SemiBold"/>
                <a:ea typeface="Comfortaa SemiBold"/>
                <a:cs typeface="Comfortaa SemiBold"/>
                <a:sym typeface="Comfortaa SemiBold"/>
              </a:rPr>
              <a:t> the payload weights.  </a:t>
            </a:r>
            <a:r>
              <a:rPr lang="en-US" sz="1000">
                <a:latin typeface="Comfortaa SemiBold"/>
                <a:ea typeface="Comfortaa SemiBold"/>
                <a:cs typeface="Comfortaa SemiBold"/>
                <a:sym typeface="Comfortaa SemiBold"/>
              </a:rPr>
              <a:t>Lastly</a:t>
            </a:r>
            <a:r>
              <a:rPr lang="en-US" sz="1000">
                <a:latin typeface="Comfortaa SemiBold"/>
                <a:ea typeface="Comfortaa SemiBold"/>
                <a:cs typeface="Comfortaa SemiBold"/>
                <a:sym typeface="Comfortaa SemiBold"/>
              </a:rPr>
              <a:t> we have a scatter plot that indicates successful launch class </a:t>
            </a:r>
            <a:r>
              <a:rPr lang="en-US" sz="1000">
                <a:latin typeface="Comfortaa SemiBold"/>
                <a:ea typeface="Comfortaa SemiBold"/>
                <a:cs typeface="Comfortaa SemiBold"/>
                <a:sym typeface="Comfortaa SemiBold"/>
              </a:rPr>
              <a:t>compared</a:t>
            </a:r>
            <a:r>
              <a:rPr lang="en-US" sz="1000">
                <a:latin typeface="Comfortaa SemiBold"/>
                <a:ea typeface="Comfortaa SemiBold"/>
                <a:cs typeface="Comfortaa SemiBold"/>
                <a:sym typeface="Comfortaa SemiBold"/>
              </a:rPr>
              <a:t> to the payload weight in kilogram from each rocket launch.</a:t>
            </a:r>
            <a:endParaRPr sz="1000">
              <a:latin typeface="Comfortaa SemiBold"/>
              <a:ea typeface="Comfortaa SemiBold"/>
              <a:cs typeface="Comfortaa SemiBold"/>
              <a:sym typeface="Comfortaa SemiBold"/>
            </a:endParaRPr>
          </a:p>
          <a:p>
            <a:pPr indent="0" lvl="0" marL="0" marR="0" rtl="0" algn="l">
              <a:lnSpc>
                <a:spcPct val="150000"/>
              </a:lnSpc>
              <a:spcBef>
                <a:spcPts val="1400"/>
              </a:spcBef>
              <a:spcAft>
                <a:spcPts val="0"/>
              </a:spcAft>
              <a:buNone/>
            </a:pPr>
            <a:r>
              <a:rPr lang="en-US" sz="1000">
                <a:latin typeface="Comfortaa SemiBold"/>
                <a:ea typeface="Comfortaa SemiBold"/>
                <a:cs typeface="Comfortaa SemiBold"/>
                <a:sym typeface="Comfortaa SemiBold"/>
              </a:rPr>
              <a:t>Please see code block snippet below:</a:t>
            </a:r>
            <a:endParaRPr sz="1000">
              <a:latin typeface="Comfortaa SemiBold"/>
              <a:ea typeface="Comfortaa SemiBold"/>
              <a:cs typeface="Comfortaa SemiBold"/>
              <a:sym typeface="Comfortaa SemiBold"/>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69" name="Google Shape;469;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Build a Dashboard with Plotly Dash</a:t>
            </a:r>
            <a:endParaRPr sz="3000">
              <a:latin typeface="Comfortaa SemiBold"/>
              <a:ea typeface="Comfortaa SemiBold"/>
              <a:cs typeface="Comfortaa SemiBold"/>
              <a:sym typeface="Comfortaa SemiBold"/>
            </a:endParaRPr>
          </a:p>
        </p:txBody>
      </p:sp>
      <p:pic>
        <p:nvPicPr>
          <p:cNvPr id="470" name="Google Shape;470;p53"/>
          <p:cNvPicPr preferRelativeResize="0"/>
          <p:nvPr/>
        </p:nvPicPr>
        <p:blipFill>
          <a:blip r:embed="rId4">
            <a:alphaModFix/>
          </a:blip>
          <a:stretch>
            <a:fillRect/>
          </a:stretch>
        </p:blipFill>
        <p:spPr>
          <a:xfrm>
            <a:off x="3804100" y="2655088"/>
            <a:ext cx="5147499" cy="3291537"/>
          </a:xfrm>
          <a:prstGeom prst="rect">
            <a:avLst/>
          </a:prstGeom>
          <a:noFill/>
          <a:ln>
            <a:noFill/>
          </a:ln>
        </p:spPr>
      </p:pic>
      <p:sp>
        <p:nvSpPr>
          <p:cNvPr id="471" name="Google Shape;471;p53"/>
          <p:cNvSpPr txBox="1"/>
          <p:nvPr/>
        </p:nvSpPr>
        <p:spPr>
          <a:xfrm>
            <a:off x="1984100" y="6286500"/>
            <a:ext cx="8087400" cy="338700"/>
          </a:xfrm>
          <a:prstGeom prst="rect">
            <a:avLst/>
          </a:prstGeom>
          <a:noFill/>
          <a:ln>
            <a:noFill/>
          </a:ln>
        </p:spPr>
        <p:txBody>
          <a:bodyPr anchorCtr="0" anchor="t" bIns="91425" lIns="91425" spcFirstLastPara="1" rIns="91425" wrap="square" tIns="91425">
            <a:spAutoFit/>
          </a:bodyPr>
          <a:lstStyle/>
          <a:p>
            <a:pPr indent="0" lvl="0" marL="139700" rtl="0" algn="ctr">
              <a:lnSpc>
                <a:spcPct val="120000"/>
              </a:lnSpc>
              <a:spcBef>
                <a:spcPts val="1400"/>
              </a:spcBef>
              <a:spcAft>
                <a:spcPts val="0"/>
              </a:spcAft>
              <a:buNone/>
            </a:pPr>
            <a:r>
              <a:rPr lang="en-US" sz="1000">
                <a:solidFill>
                  <a:srgbClr val="292929"/>
                </a:solidFill>
              </a:rPr>
              <a:t>All files and notebooks used are made available in the following link: </a:t>
            </a:r>
            <a:r>
              <a:rPr lang="en-US" sz="1000" u="sng">
                <a:solidFill>
                  <a:schemeClr val="hlink"/>
                </a:solidFill>
                <a:hlinkClick r:id="rId5"/>
              </a:rPr>
              <a:t>https://github.com/AggroMonk/IBM_Data_Science.git</a:t>
            </a:r>
            <a:r>
              <a:rPr lang="en-US" sz="1000">
                <a:solidFill>
                  <a:srgbClr val="292929"/>
                </a:solidFill>
              </a:rPr>
              <a:t> </a:t>
            </a:r>
            <a:endParaRPr sz="1000">
              <a:solidFill>
                <a:srgbClr val="29292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751950" y="1424950"/>
            <a:ext cx="10688100" cy="44394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400"/>
              </a:spcBef>
              <a:spcAft>
                <a:spcPts val="0"/>
              </a:spcAft>
              <a:buNone/>
            </a:pPr>
            <a:r>
              <a:rPr b="1" lang="en-US" sz="1300">
                <a:solidFill>
                  <a:srgbClr val="292929"/>
                </a:solidFill>
                <a:latin typeface="Comfortaa"/>
                <a:ea typeface="Comfortaa"/>
                <a:cs typeface="Comfortaa"/>
                <a:sym typeface="Comfortaa"/>
              </a:rPr>
              <a:t>Summary of all results and insights obtained</a:t>
            </a:r>
            <a:endParaRPr b="1" sz="1300">
              <a:solidFill>
                <a:srgbClr val="292929"/>
              </a:solidFill>
              <a:latin typeface="Comfortaa"/>
              <a:ea typeface="Comfortaa"/>
              <a:cs typeface="Comfortaa"/>
              <a:sym typeface="Comfortaa"/>
            </a:endParaRPr>
          </a:p>
          <a:p>
            <a:pPr indent="0" lvl="0" marL="0" marR="0" rtl="0" algn="l">
              <a:lnSpc>
                <a:spcPct val="150000"/>
              </a:lnSpc>
              <a:spcBef>
                <a:spcPts val="1400"/>
              </a:spcBef>
              <a:spcAft>
                <a:spcPts val="0"/>
              </a:spcAft>
              <a:buNone/>
            </a:pPr>
            <a:r>
              <a:t/>
            </a:r>
            <a:endParaRPr b="1" sz="1300">
              <a:solidFill>
                <a:srgbClr val="292929"/>
              </a:solidFill>
              <a:latin typeface="Comfortaa"/>
              <a:ea typeface="Comfortaa"/>
              <a:cs typeface="Comfortaa"/>
              <a:sym typeface="Comfortaa"/>
            </a:endParaRPr>
          </a:p>
          <a:p>
            <a:pPr indent="0" lvl="0" marL="0" marR="0" rtl="0" algn="l">
              <a:lnSpc>
                <a:spcPct val="200000"/>
              </a:lnSpc>
              <a:spcBef>
                <a:spcPts val="1400"/>
              </a:spcBef>
              <a:spcAft>
                <a:spcPts val="0"/>
              </a:spcAft>
              <a:buNone/>
            </a:pPr>
            <a:r>
              <a:rPr b="1" lang="en-US">
                <a:solidFill>
                  <a:srgbClr val="292929"/>
                </a:solidFill>
                <a:latin typeface="Comfortaa"/>
                <a:ea typeface="Comfortaa"/>
                <a:cs typeface="Comfortaa"/>
                <a:sym typeface="Comfortaa"/>
              </a:rPr>
              <a:t>Final insights taken from the project has shown by using a </a:t>
            </a:r>
            <a:r>
              <a:rPr b="1" lang="en-US">
                <a:solidFill>
                  <a:srgbClr val="292929"/>
                </a:solidFill>
                <a:latin typeface="Comfortaa"/>
                <a:ea typeface="Comfortaa"/>
                <a:cs typeface="Comfortaa"/>
                <a:sym typeface="Comfortaa"/>
              </a:rPr>
              <a:t>algorithmic</a:t>
            </a:r>
            <a:r>
              <a:rPr b="1" lang="en-US">
                <a:solidFill>
                  <a:srgbClr val="292929"/>
                </a:solidFill>
                <a:latin typeface="Comfortaa"/>
                <a:ea typeface="Comfortaa"/>
                <a:cs typeface="Comfortaa"/>
                <a:sym typeface="Comfortaa"/>
              </a:rPr>
              <a:t> tree classifier </a:t>
            </a:r>
            <a:r>
              <a:rPr b="1" lang="en-US">
                <a:solidFill>
                  <a:srgbClr val="292929"/>
                </a:solidFill>
                <a:latin typeface="Comfortaa"/>
                <a:ea typeface="Comfortaa"/>
                <a:cs typeface="Comfortaa"/>
                <a:sym typeface="Comfortaa"/>
              </a:rPr>
              <a:t>algorithm</a:t>
            </a:r>
            <a:r>
              <a:rPr b="1" lang="en-US">
                <a:solidFill>
                  <a:srgbClr val="292929"/>
                </a:solidFill>
                <a:latin typeface="Comfortaa"/>
                <a:ea typeface="Comfortaa"/>
                <a:cs typeface="Comfortaa"/>
                <a:sym typeface="Comfortaa"/>
              </a:rPr>
              <a:t> we can predict with a accuracy of </a:t>
            </a:r>
            <a:r>
              <a:rPr b="1" lang="en-US">
                <a:solidFill>
                  <a:srgbClr val="FF0000"/>
                </a:solidFill>
                <a:latin typeface="Comfortaa"/>
                <a:ea typeface="Comfortaa"/>
                <a:cs typeface="Comfortaa"/>
                <a:sym typeface="Comfortaa"/>
              </a:rPr>
              <a:t>88 %</a:t>
            </a:r>
            <a:r>
              <a:rPr b="1" lang="en-US">
                <a:solidFill>
                  <a:srgbClr val="292929"/>
                </a:solidFill>
                <a:latin typeface="Comfortaa"/>
                <a:ea typeface="Comfortaa"/>
                <a:cs typeface="Comfortaa"/>
                <a:sym typeface="Comfortaa"/>
              </a:rPr>
              <a:t> if a specific Falcon 9 rocket </a:t>
            </a:r>
            <a:r>
              <a:rPr b="1" lang="en-US">
                <a:solidFill>
                  <a:srgbClr val="292929"/>
                </a:solidFill>
                <a:latin typeface="Comfortaa"/>
                <a:ea typeface="Comfortaa"/>
                <a:cs typeface="Comfortaa"/>
                <a:sym typeface="Comfortaa"/>
              </a:rPr>
              <a:t>first</a:t>
            </a:r>
            <a:r>
              <a:rPr b="1" lang="en-US">
                <a:solidFill>
                  <a:srgbClr val="292929"/>
                </a:solidFill>
                <a:latin typeface="Comfortaa"/>
                <a:ea typeface="Comfortaa"/>
                <a:cs typeface="Comfortaa"/>
                <a:sym typeface="Comfortaa"/>
              </a:rPr>
              <a:t> stage will land and be able to reuse in a next rocket launch.  We have also gained the following insights, there is a constant increase in the successful launch and landing of the </a:t>
            </a:r>
            <a:r>
              <a:rPr b="1" lang="en-US">
                <a:solidFill>
                  <a:srgbClr val="292929"/>
                </a:solidFill>
                <a:latin typeface="Comfortaa"/>
                <a:ea typeface="Comfortaa"/>
                <a:cs typeface="Comfortaa"/>
                <a:sym typeface="Comfortaa"/>
              </a:rPr>
              <a:t>Falcon</a:t>
            </a:r>
            <a:r>
              <a:rPr b="1" lang="en-US">
                <a:solidFill>
                  <a:srgbClr val="292929"/>
                </a:solidFill>
                <a:latin typeface="Comfortaa"/>
                <a:ea typeface="Comfortaa"/>
                <a:cs typeface="Comfortaa"/>
                <a:sym typeface="Comfortaa"/>
              </a:rPr>
              <a:t> 9 rocket first stage from 2013 to 2020, we can also conclude that therefore the success rate can only increase in the future.</a:t>
            </a:r>
            <a:endParaRPr b="1">
              <a:solidFill>
                <a:srgbClr val="292929"/>
              </a:solidFill>
              <a:latin typeface="Comfortaa"/>
              <a:ea typeface="Comfortaa"/>
              <a:cs typeface="Comfortaa"/>
              <a:sym typeface="Comfortaa"/>
            </a:endParaRPr>
          </a:p>
        </p:txBody>
      </p:sp>
      <p:sp>
        <p:nvSpPr>
          <p:cNvPr id="109" name="Google Shape;109;p1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Executive Summary</a:t>
            </a:r>
            <a:endParaRPr sz="3000">
              <a:solidFill>
                <a:srgbClr val="0B49CB"/>
              </a:solidFill>
              <a:latin typeface="Comfortaa SemiBold"/>
              <a:ea typeface="Comfortaa SemiBold"/>
              <a:cs typeface="Comfortaa SemiBold"/>
              <a:sym typeface="Comfortaa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5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7" name="Google Shape;477;p54"/>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Build a Dashboard with Plotly Dash</a:t>
            </a:r>
            <a:endParaRPr sz="3000">
              <a:latin typeface="Comfortaa SemiBold"/>
              <a:ea typeface="Comfortaa SemiBold"/>
              <a:cs typeface="Comfortaa SemiBold"/>
              <a:sym typeface="Comfortaa SemiBold"/>
            </a:endParaRPr>
          </a:p>
        </p:txBody>
      </p:sp>
      <p:pic>
        <p:nvPicPr>
          <p:cNvPr id="478" name="Google Shape;478;p54"/>
          <p:cNvPicPr preferRelativeResize="0"/>
          <p:nvPr/>
        </p:nvPicPr>
        <p:blipFill>
          <a:blip r:embed="rId4">
            <a:alphaModFix/>
          </a:blip>
          <a:stretch>
            <a:fillRect/>
          </a:stretch>
        </p:blipFill>
        <p:spPr>
          <a:xfrm>
            <a:off x="606325" y="1576163"/>
            <a:ext cx="5116951" cy="4259276"/>
          </a:xfrm>
          <a:prstGeom prst="rect">
            <a:avLst/>
          </a:prstGeom>
          <a:noFill/>
          <a:ln>
            <a:noFill/>
          </a:ln>
        </p:spPr>
      </p:pic>
      <p:pic>
        <p:nvPicPr>
          <p:cNvPr id="479" name="Google Shape;479;p54"/>
          <p:cNvPicPr preferRelativeResize="0"/>
          <p:nvPr/>
        </p:nvPicPr>
        <p:blipFill>
          <a:blip r:embed="rId5">
            <a:alphaModFix/>
          </a:blip>
          <a:stretch>
            <a:fillRect/>
          </a:stretch>
        </p:blipFill>
        <p:spPr>
          <a:xfrm>
            <a:off x="6096000" y="1884737"/>
            <a:ext cx="5514800" cy="3642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5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5" name="Google Shape;485;p5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Build a Dashboard with Plotly Dash</a:t>
            </a:r>
            <a:endParaRPr sz="400">
              <a:latin typeface="Comfortaa SemiBold"/>
              <a:ea typeface="Comfortaa SemiBold"/>
              <a:cs typeface="Comfortaa SemiBold"/>
              <a:sym typeface="Comfortaa SemiBold"/>
            </a:endParaRPr>
          </a:p>
        </p:txBody>
      </p:sp>
      <p:pic>
        <p:nvPicPr>
          <p:cNvPr id="486" name="Google Shape;486;p55"/>
          <p:cNvPicPr preferRelativeResize="0"/>
          <p:nvPr/>
        </p:nvPicPr>
        <p:blipFill>
          <a:blip r:embed="rId4">
            <a:alphaModFix/>
          </a:blip>
          <a:stretch>
            <a:fillRect/>
          </a:stretch>
        </p:blipFill>
        <p:spPr>
          <a:xfrm>
            <a:off x="789400" y="2007525"/>
            <a:ext cx="9991523" cy="4378776"/>
          </a:xfrm>
          <a:prstGeom prst="rect">
            <a:avLst/>
          </a:prstGeom>
          <a:noFill/>
          <a:ln cap="flat" cmpd="sng" w="19050">
            <a:solidFill>
              <a:schemeClr val="dk2"/>
            </a:solidFill>
            <a:prstDash val="solid"/>
            <a:round/>
            <a:headEnd len="sm" w="sm" type="none"/>
            <a:tailEnd len="sm" w="sm" type="none"/>
          </a:ln>
        </p:spPr>
      </p:pic>
      <p:sp>
        <p:nvSpPr>
          <p:cNvPr id="487" name="Google Shape;487;p55"/>
          <p:cNvSpPr txBox="1"/>
          <p:nvPr/>
        </p:nvSpPr>
        <p:spPr>
          <a:xfrm>
            <a:off x="789400" y="1460400"/>
            <a:ext cx="73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Screenshot of completed and running Dashboard made with Plotly Dash.</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sp>
        <p:nvSpPr>
          <p:cNvPr id="492" name="Google Shape;492;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3" name="Google Shape;493;p56"/>
          <p:cNvSpPr txBox="1"/>
          <p:nvPr>
            <p:ph idx="1" type="body"/>
          </p:nvPr>
        </p:nvSpPr>
        <p:spPr>
          <a:xfrm>
            <a:off x="683749" y="1381038"/>
            <a:ext cx="106881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400"/>
              </a:spcBef>
              <a:spcAft>
                <a:spcPts val="0"/>
              </a:spcAft>
              <a:buNone/>
            </a:pPr>
            <a:r>
              <a:rPr lang="en-US" sz="1100">
                <a:solidFill>
                  <a:srgbClr val="333333"/>
                </a:solidFill>
                <a:latin typeface="Comfortaa SemiBold"/>
                <a:ea typeface="Comfortaa SemiBold"/>
                <a:cs typeface="Comfortaa SemiBold"/>
                <a:sym typeface="Comfortaa SemiBold"/>
              </a:rPr>
              <a:t>In this part of the project we used machine learning to determine if the first stage of Falcon 9 will land successfully. We split your data into training data and test data to find the best Hyperparameter for SVM, Classification Trees, and Logistic Regression. Then we found the method that performs best using test data. </a:t>
            </a:r>
            <a:r>
              <a:rPr lang="en-US" sz="1100">
                <a:solidFill>
                  <a:schemeClr val="dk1"/>
                </a:solidFill>
                <a:latin typeface="Comfortaa"/>
                <a:ea typeface="Comfortaa"/>
                <a:cs typeface="Comfortaa"/>
                <a:sym typeface="Comfortaa"/>
              </a:rPr>
              <a:t>Perform exploratory Data Analysis and determine Training Labels.  So we performed the following actions, we </a:t>
            </a:r>
            <a:r>
              <a:rPr lang="en-US" sz="1100">
                <a:solidFill>
                  <a:schemeClr val="dk1"/>
                </a:solidFill>
                <a:latin typeface="Comfortaa SemiBold"/>
                <a:ea typeface="Comfortaa SemiBold"/>
                <a:cs typeface="Comfortaa SemiBold"/>
                <a:sym typeface="Comfortaa SemiBold"/>
              </a:rPr>
              <a:t>created a column for the class, standardised the data and split the data into </a:t>
            </a:r>
            <a:r>
              <a:rPr lang="en-US" sz="1100">
                <a:solidFill>
                  <a:schemeClr val="dk1"/>
                </a:solidFill>
                <a:latin typeface="Comfortaa SemiBold"/>
                <a:ea typeface="Comfortaa SemiBold"/>
                <a:cs typeface="Comfortaa SemiBold"/>
                <a:sym typeface="Comfortaa SemiBold"/>
              </a:rPr>
              <a:t>training</a:t>
            </a:r>
            <a:r>
              <a:rPr lang="en-US" sz="1100">
                <a:solidFill>
                  <a:schemeClr val="dk1"/>
                </a:solidFill>
                <a:latin typeface="Comfortaa SemiBold"/>
                <a:ea typeface="Comfortaa SemiBold"/>
                <a:cs typeface="Comfortaa SemiBold"/>
                <a:sym typeface="Comfortaa SemiBold"/>
              </a:rPr>
              <a:t> data and test data. These actions we performed to ultimately find the best Hyperparameter for SVM, Classification Trees and Logistic Regression</a:t>
            </a:r>
            <a:endParaRPr sz="900">
              <a:solidFill>
                <a:srgbClr val="333333"/>
              </a:solidFill>
              <a:latin typeface="Comfortaa SemiBold"/>
              <a:ea typeface="Comfortaa SemiBold"/>
              <a:cs typeface="Comfortaa SemiBold"/>
              <a:sym typeface="Comfortaa SemiBold"/>
            </a:endParaRPr>
          </a:p>
          <a:p>
            <a:pPr indent="0" lvl="0" marL="0" rtl="0" algn="l">
              <a:lnSpc>
                <a:spcPct val="170000"/>
              </a:lnSpc>
              <a:spcBef>
                <a:spcPts val="0"/>
              </a:spcBef>
              <a:spcAft>
                <a:spcPts val="0"/>
              </a:spcAft>
              <a:buNone/>
            </a:pPr>
            <a:r>
              <a:rPr lang="en-US" sz="1000">
                <a:solidFill>
                  <a:schemeClr val="dk1"/>
                </a:solidFill>
                <a:latin typeface="Comfortaa SemiBold"/>
                <a:ea typeface="Comfortaa SemiBold"/>
                <a:cs typeface="Comfortaa SemiBold"/>
                <a:sym typeface="Comfortaa SemiBold"/>
              </a:rPr>
              <a:t>As per our normal processes we first import Libraries and Define Auxiliary Functions, then we load our dataframe. We Created a NumPy array from the column Class in data, by applying the method to_numpy() then assigned it to the variable Y, making sure the output is a Pandas series.</a:t>
            </a:r>
            <a:endParaRPr sz="1000">
              <a:solidFill>
                <a:schemeClr val="dk1"/>
              </a:solidFill>
              <a:latin typeface="Comfortaa SemiBold"/>
              <a:ea typeface="Comfortaa SemiBold"/>
              <a:cs typeface="Comfortaa SemiBold"/>
              <a:sym typeface="Comfortaa SemiBold"/>
            </a:endParaRPr>
          </a:p>
          <a:p>
            <a:pPr indent="0" lvl="0" marL="0" rtl="0" algn="l">
              <a:lnSpc>
                <a:spcPct val="170000"/>
              </a:lnSpc>
              <a:spcBef>
                <a:spcPts val="1200"/>
              </a:spcBef>
              <a:spcAft>
                <a:spcPts val="1200"/>
              </a:spcAft>
              <a:buNone/>
            </a:pPr>
            <a:r>
              <a:t/>
            </a:r>
            <a:endParaRPr sz="1200">
              <a:solidFill>
                <a:schemeClr val="dk1"/>
              </a:solidFill>
              <a:latin typeface="Comfortaa SemiBold"/>
              <a:ea typeface="Comfortaa SemiBold"/>
              <a:cs typeface="Comfortaa SemiBold"/>
              <a:sym typeface="Comfortaa SemiBold"/>
            </a:endParaRPr>
          </a:p>
        </p:txBody>
      </p:sp>
      <p:sp>
        <p:nvSpPr>
          <p:cNvPr id="494" name="Google Shape;494;p5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Predictive Analysis (Classification)</a:t>
            </a:r>
            <a:endParaRPr sz="595">
              <a:latin typeface="Comfortaa SemiBold"/>
              <a:ea typeface="Comfortaa SemiBold"/>
              <a:cs typeface="Comfortaa SemiBold"/>
              <a:sym typeface="Comfortaa SemiBold"/>
            </a:endParaRPr>
          </a:p>
        </p:txBody>
      </p:sp>
      <p:pic>
        <p:nvPicPr>
          <p:cNvPr id="495" name="Google Shape;495;p56"/>
          <p:cNvPicPr preferRelativeResize="0"/>
          <p:nvPr/>
        </p:nvPicPr>
        <p:blipFill>
          <a:blip r:embed="rId4">
            <a:alphaModFix/>
          </a:blip>
          <a:stretch>
            <a:fillRect/>
          </a:stretch>
        </p:blipFill>
        <p:spPr>
          <a:xfrm>
            <a:off x="544247" y="3478350"/>
            <a:ext cx="3063425" cy="1968149"/>
          </a:xfrm>
          <a:prstGeom prst="rect">
            <a:avLst/>
          </a:prstGeom>
          <a:noFill/>
          <a:ln cap="flat" cmpd="sng" w="19050">
            <a:solidFill>
              <a:schemeClr val="dk2"/>
            </a:solidFill>
            <a:prstDash val="solid"/>
            <a:round/>
            <a:headEnd len="sm" w="sm" type="none"/>
            <a:tailEnd len="sm" w="sm" type="none"/>
          </a:ln>
        </p:spPr>
      </p:pic>
      <p:pic>
        <p:nvPicPr>
          <p:cNvPr id="496" name="Google Shape;496;p56"/>
          <p:cNvPicPr preferRelativeResize="0"/>
          <p:nvPr/>
        </p:nvPicPr>
        <p:blipFill>
          <a:blip r:embed="rId5">
            <a:alphaModFix/>
          </a:blip>
          <a:stretch>
            <a:fillRect/>
          </a:stretch>
        </p:blipFill>
        <p:spPr>
          <a:xfrm>
            <a:off x="8447925" y="3345207"/>
            <a:ext cx="3063425" cy="1330494"/>
          </a:xfrm>
          <a:prstGeom prst="rect">
            <a:avLst/>
          </a:prstGeom>
          <a:noFill/>
          <a:ln cap="flat" cmpd="sng" w="19050">
            <a:solidFill>
              <a:schemeClr val="dk2"/>
            </a:solidFill>
            <a:prstDash val="solid"/>
            <a:round/>
            <a:headEnd len="sm" w="sm" type="none"/>
            <a:tailEnd len="sm" w="sm" type="none"/>
          </a:ln>
        </p:spPr>
      </p:pic>
      <p:pic>
        <p:nvPicPr>
          <p:cNvPr id="497" name="Google Shape;497;p56"/>
          <p:cNvPicPr preferRelativeResize="0"/>
          <p:nvPr/>
        </p:nvPicPr>
        <p:blipFill>
          <a:blip r:embed="rId6">
            <a:alphaModFix/>
          </a:blip>
          <a:stretch>
            <a:fillRect/>
          </a:stretch>
        </p:blipFill>
        <p:spPr>
          <a:xfrm>
            <a:off x="3981175" y="3345203"/>
            <a:ext cx="4093251" cy="2234448"/>
          </a:xfrm>
          <a:prstGeom prst="rect">
            <a:avLst/>
          </a:prstGeom>
          <a:noFill/>
          <a:ln cap="flat" cmpd="sng" w="19050">
            <a:solidFill>
              <a:schemeClr val="dk2"/>
            </a:solidFill>
            <a:prstDash val="solid"/>
            <a:round/>
            <a:headEnd len="sm" w="sm" type="none"/>
            <a:tailEnd len="sm" w="sm" type="none"/>
          </a:ln>
        </p:spPr>
      </p:pic>
      <p:sp>
        <p:nvSpPr>
          <p:cNvPr id="498" name="Google Shape;498;p56"/>
          <p:cNvSpPr/>
          <p:nvPr/>
        </p:nvSpPr>
        <p:spPr>
          <a:xfrm>
            <a:off x="1483913" y="5854550"/>
            <a:ext cx="1184100" cy="401700"/>
          </a:xfrm>
          <a:prstGeom prst="rightArrow">
            <a:avLst>
              <a:gd fmla="val 50000" name="adj1"/>
              <a:gd fmla="val 50000" name="adj2"/>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6"/>
          <p:cNvSpPr/>
          <p:nvPr/>
        </p:nvSpPr>
        <p:spPr>
          <a:xfrm>
            <a:off x="5503938" y="5854550"/>
            <a:ext cx="1184100" cy="401700"/>
          </a:xfrm>
          <a:prstGeom prst="rightArrow">
            <a:avLst>
              <a:gd fmla="val 50000" name="adj1"/>
              <a:gd fmla="val 50000" name="adj2"/>
            </a:avLst>
          </a:prstGeom>
          <a:gradFill>
            <a:gsLst>
              <a:gs pos="0">
                <a:srgbClr val="DFE9FB"/>
              </a:gs>
              <a:gs pos="100000">
                <a:srgbClr val="6E9BE7"/>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 name="Google Shape;500;p56"/>
          <p:cNvPicPr preferRelativeResize="0"/>
          <p:nvPr/>
        </p:nvPicPr>
        <p:blipFill>
          <a:blip r:embed="rId7">
            <a:alphaModFix/>
          </a:blip>
          <a:stretch>
            <a:fillRect/>
          </a:stretch>
        </p:blipFill>
        <p:spPr>
          <a:xfrm>
            <a:off x="8525849" y="5244599"/>
            <a:ext cx="1815425" cy="1124375"/>
          </a:xfrm>
          <a:prstGeom prst="rect">
            <a:avLst/>
          </a:prstGeom>
          <a:noFill/>
          <a:ln cap="flat" cmpd="sng" w="19050">
            <a:solidFill>
              <a:schemeClr val="dk2"/>
            </a:solidFill>
            <a:prstDash val="solid"/>
            <a:round/>
            <a:headEnd len="sm" w="sm" type="none"/>
            <a:tailEnd len="sm" w="sm" type="none"/>
          </a:ln>
        </p:spPr>
      </p:pic>
      <p:sp>
        <p:nvSpPr>
          <p:cNvPr id="501" name="Google Shape;501;p56"/>
          <p:cNvSpPr/>
          <p:nvPr/>
        </p:nvSpPr>
        <p:spPr>
          <a:xfrm rot="10800000">
            <a:off x="10740425" y="4983200"/>
            <a:ext cx="745500" cy="819000"/>
          </a:xfrm>
          <a:prstGeom prst="bentArrow">
            <a:avLst>
              <a:gd fmla="val 25000" name="adj1"/>
              <a:gd fmla="val 25000" name="adj2"/>
              <a:gd fmla="val 25000" name="adj3"/>
              <a:gd fmla="val 46355" name="adj4"/>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6"/>
          <p:cNvSpPr txBox="1"/>
          <p:nvPr/>
        </p:nvSpPr>
        <p:spPr>
          <a:xfrm>
            <a:off x="544250" y="6378550"/>
            <a:ext cx="8087400" cy="338700"/>
          </a:xfrm>
          <a:prstGeom prst="rect">
            <a:avLst/>
          </a:prstGeom>
          <a:noFill/>
          <a:ln>
            <a:noFill/>
          </a:ln>
        </p:spPr>
        <p:txBody>
          <a:bodyPr anchorCtr="0" anchor="t" bIns="91425" lIns="91425" spcFirstLastPara="1" rIns="91425" wrap="square" tIns="91425">
            <a:spAutoFit/>
          </a:bodyPr>
          <a:lstStyle/>
          <a:p>
            <a:pPr indent="0" lvl="0" marL="139700" rtl="0" algn="ctr">
              <a:lnSpc>
                <a:spcPct val="120000"/>
              </a:lnSpc>
              <a:spcBef>
                <a:spcPts val="1400"/>
              </a:spcBef>
              <a:spcAft>
                <a:spcPts val="0"/>
              </a:spcAft>
              <a:buNone/>
            </a:pPr>
            <a:r>
              <a:rPr lang="en-US" sz="1000">
                <a:solidFill>
                  <a:srgbClr val="292929"/>
                </a:solidFill>
              </a:rPr>
              <a:t>All files and notebooks used are made available in the following link: </a:t>
            </a:r>
            <a:r>
              <a:rPr lang="en-US" sz="1000" u="sng">
                <a:solidFill>
                  <a:schemeClr val="hlink"/>
                </a:solidFill>
                <a:hlinkClick r:id="rId8"/>
              </a:rPr>
              <a:t>https://github.com/AggroMonk/IBM_Data_Science.git</a:t>
            </a:r>
            <a:r>
              <a:rPr lang="en-US" sz="1000">
                <a:solidFill>
                  <a:srgbClr val="292929"/>
                </a:solidFill>
              </a:rPr>
              <a:t> </a:t>
            </a:r>
            <a:endParaRPr sz="1000">
              <a:solidFill>
                <a:srgbClr val="29292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5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8" name="Google Shape;508;p57"/>
          <p:cNvSpPr txBox="1"/>
          <p:nvPr>
            <p:ph idx="1" type="body"/>
          </p:nvPr>
        </p:nvSpPr>
        <p:spPr>
          <a:xfrm>
            <a:off x="387600" y="1385938"/>
            <a:ext cx="11416800" cy="4351200"/>
          </a:xfrm>
          <a:prstGeom prst="rect">
            <a:avLst/>
          </a:prstGeom>
          <a:noFill/>
          <a:ln>
            <a:noFill/>
          </a:ln>
        </p:spPr>
        <p:txBody>
          <a:bodyPr anchorCtr="0" anchor="t" bIns="45700" lIns="91425" spcFirstLastPara="1" rIns="91425" wrap="square" tIns="45700">
            <a:normAutofit/>
          </a:bodyPr>
          <a:lstStyle/>
          <a:p>
            <a:pPr indent="0" lvl="0" marL="0" marR="190500" rtl="0" algn="l">
              <a:lnSpc>
                <a:spcPct val="150000"/>
              </a:lnSpc>
              <a:spcBef>
                <a:spcPts val="0"/>
              </a:spcBef>
              <a:spcAft>
                <a:spcPts val="0"/>
              </a:spcAft>
              <a:buNone/>
            </a:pPr>
            <a:r>
              <a:rPr lang="en-US" sz="1100">
                <a:solidFill>
                  <a:schemeClr val="dk1"/>
                </a:solidFill>
                <a:latin typeface="Comfortaa SemiBold"/>
                <a:ea typeface="Comfortaa SemiBold"/>
                <a:cs typeface="Comfortaa SemiBold"/>
                <a:sym typeface="Comfortaa SemiBold"/>
              </a:rPr>
              <a:t>We started by  standardizing the data in X and then re-assigning it to the variable X using the transform method, We then split the data into training and testing data using the function train_test_split. The training data is divided into validation data, a second set used for training data; then the models are trained and hyperparameters are selected using the function GridSearchCV.  Afterwards we used the function train_test_split to split the data X and Y into training and test data. Set the parameter test_size to 0.2 and random_state to 2. The training data and test data should be assigned to the following labels. We then created a logistic regression object and created a GridSearchCV object logreg_cv with cv = 10. We fitted the object to find the best parameters from the dictionary parameters. Finally we calculate the accuracy on the test data using the method score:</a:t>
            </a:r>
            <a:endParaRPr sz="1100">
              <a:solidFill>
                <a:schemeClr val="dk1"/>
              </a:solidFill>
              <a:latin typeface="Comfortaa SemiBold"/>
              <a:ea typeface="Comfortaa SemiBold"/>
              <a:cs typeface="Comfortaa SemiBold"/>
              <a:sym typeface="Comfortaa SemiBold"/>
            </a:endParaRPr>
          </a:p>
          <a:p>
            <a:pPr indent="0" lvl="0" marL="0" marR="0" rtl="0" algn="l">
              <a:lnSpc>
                <a:spcPct val="150000"/>
              </a:lnSpc>
              <a:spcBef>
                <a:spcPts val="1400"/>
              </a:spcBef>
              <a:spcAft>
                <a:spcPts val="0"/>
              </a:spcAft>
              <a:buNone/>
            </a:pPr>
            <a:r>
              <a:t/>
            </a:r>
            <a:endParaRPr sz="1000">
              <a:solidFill>
                <a:srgbClr val="333333"/>
              </a:solidFill>
              <a:latin typeface="Comfortaa SemiBold"/>
              <a:ea typeface="Comfortaa SemiBold"/>
              <a:cs typeface="Comfortaa SemiBold"/>
              <a:sym typeface="Comfortaa SemiBold"/>
            </a:endParaRPr>
          </a:p>
          <a:p>
            <a:pPr indent="0" lvl="0" marL="0" rtl="0" algn="l">
              <a:lnSpc>
                <a:spcPct val="170000"/>
              </a:lnSpc>
              <a:spcBef>
                <a:spcPts val="0"/>
              </a:spcBef>
              <a:spcAft>
                <a:spcPts val="1200"/>
              </a:spcAft>
              <a:buNone/>
            </a:pPr>
            <a:r>
              <a:t/>
            </a:r>
            <a:endParaRPr sz="2800">
              <a:solidFill>
                <a:schemeClr val="dk1"/>
              </a:solidFill>
              <a:latin typeface="Calibri"/>
              <a:ea typeface="Calibri"/>
              <a:cs typeface="Calibri"/>
              <a:sym typeface="Calibri"/>
            </a:endParaRPr>
          </a:p>
        </p:txBody>
      </p:sp>
      <p:sp>
        <p:nvSpPr>
          <p:cNvPr id="509" name="Google Shape;509;p57"/>
          <p:cNvSpPr txBox="1"/>
          <p:nvPr/>
        </p:nvSpPr>
        <p:spPr>
          <a:xfrm>
            <a:off x="677174" y="54850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Predictive Analysis (Classification)</a:t>
            </a:r>
            <a:endParaRPr sz="595">
              <a:latin typeface="Comfortaa SemiBold"/>
              <a:ea typeface="Comfortaa SemiBold"/>
              <a:cs typeface="Comfortaa SemiBold"/>
              <a:sym typeface="Comfortaa SemiBold"/>
            </a:endParaRPr>
          </a:p>
        </p:txBody>
      </p:sp>
      <p:pic>
        <p:nvPicPr>
          <p:cNvPr id="510" name="Google Shape;510;p57"/>
          <p:cNvPicPr preferRelativeResize="0"/>
          <p:nvPr/>
        </p:nvPicPr>
        <p:blipFill>
          <a:blip r:embed="rId4">
            <a:alphaModFix/>
          </a:blip>
          <a:stretch>
            <a:fillRect/>
          </a:stretch>
        </p:blipFill>
        <p:spPr>
          <a:xfrm>
            <a:off x="1115188" y="3176237"/>
            <a:ext cx="2338500" cy="975825"/>
          </a:xfrm>
          <a:prstGeom prst="rect">
            <a:avLst/>
          </a:prstGeom>
          <a:noFill/>
          <a:ln cap="flat" cmpd="sng" w="19050">
            <a:solidFill>
              <a:schemeClr val="dk2"/>
            </a:solidFill>
            <a:prstDash val="solid"/>
            <a:round/>
            <a:headEnd len="sm" w="sm" type="none"/>
            <a:tailEnd len="sm" w="sm" type="none"/>
          </a:ln>
        </p:spPr>
      </p:pic>
      <p:pic>
        <p:nvPicPr>
          <p:cNvPr id="511" name="Google Shape;511;p57"/>
          <p:cNvPicPr preferRelativeResize="0"/>
          <p:nvPr/>
        </p:nvPicPr>
        <p:blipFill>
          <a:blip r:embed="rId5">
            <a:alphaModFix/>
          </a:blip>
          <a:stretch>
            <a:fillRect/>
          </a:stretch>
        </p:blipFill>
        <p:spPr>
          <a:xfrm>
            <a:off x="1251038" y="4433850"/>
            <a:ext cx="2066775" cy="2188700"/>
          </a:xfrm>
          <a:prstGeom prst="rect">
            <a:avLst/>
          </a:prstGeom>
          <a:noFill/>
          <a:ln cap="flat" cmpd="sng" w="19050">
            <a:solidFill>
              <a:schemeClr val="dk2"/>
            </a:solidFill>
            <a:prstDash val="solid"/>
            <a:round/>
            <a:headEnd len="sm" w="sm" type="none"/>
            <a:tailEnd len="sm" w="sm" type="none"/>
          </a:ln>
        </p:spPr>
      </p:pic>
      <p:pic>
        <p:nvPicPr>
          <p:cNvPr id="512" name="Google Shape;512;p57"/>
          <p:cNvPicPr preferRelativeResize="0"/>
          <p:nvPr/>
        </p:nvPicPr>
        <p:blipFill>
          <a:blip r:embed="rId6">
            <a:alphaModFix/>
          </a:blip>
          <a:stretch>
            <a:fillRect/>
          </a:stretch>
        </p:blipFill>
        <p:spPr>
          <a:xfrm>
            <a:off x="4087347" y="3643825"/>
            <a:ext cx="3695220" cy="975825"/>
          </a:xfrm>
          <a:prstGeom prst="rect">
            <a:avLst/>
          </a:prstGeom>
          <a:noFill/>
          <a:ln cap="flat" cmpd="sng" w="19050">
            <a:solidFill>
              <a:schemeClr val="dk2"/>
            </a:solidFill>
            <a:prstDash val="solid"/>
            <a:round/>
            <a:headEnd len="sm" w="sm" type="none"/>
            <a:tailEnd len="sm" w="sm" type="none"/>
          </a:ln>
        </p:spPr>
      </p:pic>
      <p:pic>
        <p:nvPicPr>
          <p:cNvPr id="513" name="Google Shape;513;p57"/>
          <p:cNvPicPr preferRelativeResize="0"/>
          <p:nvPr/>
        </p:nvPicPr>
        <p:blipFill>
          <a:blip r:embed="rId7">
            <a:alphaModFix/>
          </a:blip>
          <a:stretch>
            <a:fillRect/>
          </a:stretch>
        </p:blipFill>
        <p:spPr>
          <a:xfrm>
            <a:off x="8416225" y="3176226"/>
            <a:ext cx="2625825" cy="2529550"/>
          </a:xfrm>
          <a:prstGeom prst="rect">
            <a:avLst/>
          </a:prstGeom>
          <a:noFill/>
          <a:ln cap="flat" cmpd="sng" w="19050">
            <a:solidFill>
              <a:schemeClr val="dk2"/>
            </a:solidFill>
            <a:prstDash val="solid"/>
            <a:round/>
            <a:headEnd len="sm" w="sm" type="none"/>
            <a:tailEnd len="sm" w="sm" type="none"/>
          </a:ln>
        </p:spPr>
      </p:pic>
      <p:sp>
        <p:nvSpPr>
          <p:cNvPr id="514" name="Google Shape;514;p57"/>
          <p:cNvSpPr/>
          <p:nvPr/>
        </p:nvSpPr>
        <p:spPr>
          <a:xfrm>
            <a:off x="6547888" y="5098050"/>
            <a:ext cx="1184100" cy="401700"/>
          </a:xfrm>
          <a:prstGeom prst="rightArrow">
            <a:avLst>
              <a:gd fmla="val 50000" name="adj1"/>
              <a:gd fmla="val 50000" name="adj2"/>
            </a:avLst>
          </a:prstGeom>
          <a:gradFill>
            <a:gsLst>
              <a:gs pos="0">
                <a:srgbClr val="DFE9FB"/>
              </a:gs>
              <a:gs pos="100000">
                <a:srgbClr val="6E9BE7"/>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7"/>
          <p:cNvSpPr/>
          <p:nvPr/>
        </p:nvSpPr>
        <p:spPr>
          <a:xfrm rot="5398617">
            <a:off x="196261" y="3550973"/>
            <a:ext cx="745500" cy="401700"/>
          </a:xfrm>
          <a:prstGeom prst="rightArrow">
            <a:avLst>
              <a:gd fmla="val 50000" name="adj1"/>
              <a:gd fmla="val 50000" name="adj2"/>
            </a:avLst>
          </a:prstGeom>
          <a:gradFill>
            <a:gsLst>
              <a:gs pos="0">
                <a:srgbClr val="DFE9FB"/>
              </a:gs>
              <a:gs pos="100000">
                <a:srgbClr val="6E9BE7"/>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7"/>
          <p:cNvSpPr/>
          <p:nvPr/>
        </p:nvSpPr>
        <p:spPr>
          <a:xfrm flipH="1" rot="5400000">
            <a:off x="3858200" y="5269250"/>
            <a:ext cx="937500" cy="740100"/>
          </a:xfrm>
          <a:prstGeom prst="bentArrow">
            <a:avLst>
              <a:gd fmla="val 25000" name="adj1"/>
              <a:gd fmla="val 37309" name="adj2"/>
              <a:gd fmla="val 25000" name="adj3"/>
              <a:gd fmla="val 43750" name="adj4"/>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5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2" name="Google Shape;522;p58"/>
          <p:cNvSpPr txBox="1"/>
          <p:nvPr>
            <p:ph idx="1" type="body"/>
          </p:nvPr>
        </p:nvSpPr>
        <p:spPr>
          <a:xfrm>
            <a:off x="328425" y="1479350"/>
            <a:ext cx="11416800" cy="4351200"/>
          </a:xfrm>
          <a:prstGeom prst="rect">
            <a:avLst/>
          </a:prstGeom>
          <a:noFill/>
          <a:ln>
            <a:noFill/>
          </a:ln>
        </p:spPr>
        <p:txBody>
          <a:bodyPr anchorCtr="0" anchor="t" bIns="45700" lIns="91425" spcFirstLastPara="1" rIns="91425" wrap="square" tIns="45700">
            <a:normAutofit/>
          </a:bodyPr>
          <a:lstStyle/>
          <a:p>
            <a:pPr indent="0" lvl="0" marL="0" marR="190500" rtl="0" algn="l">
              <a:lnSpc>
                <a:spcPct val="150000"/>
              </a:lnSpc>
              <a:spcBef>
                <a:spcPts val="0"/>
              </a:spcBef>
              <a:spcAft>
                <a:spcPts val="0"/>
              </a:spcAft>
              <a:buNone/>
            </a:pPr>
            <a:r>
              <a:rPr lang="en-US" sz="1050">
                <a:solidFill>
                  <a:schemeClr val="dk1"/>
                </a:solidFill>
                <a:highlight>
                  <a:srgbClr val="FFFFFF"/>
                </a:highlight>
              </a:rPr>
              <a:t>We then Created a support vector machine object then create a </a:t>
            </a:r>
            <a:r>
              <a:rPr lang="en-US" sz="1050">
                <a:solidFill>
                  <a:schemeClr val="dk1"/>
                </a:solidFill>
              </a:rPr>
              <a:t>GridSearchCV</a:t>
            </a:r>
            <a:r>
              <a:rPr lang="en-US" sz="1050">
                <a:solidFill>
                  <a:schemeClr val="dk1"/>
                </a:solidFill>
                <a:highlight>
                  <a:srgbClr val="FFFFFF"/>
                </a:highlight>
              </a:rPr>
              <a:t> object </a:t>
            </a:r>
            <a:r>
              <a:rPr lang="en-US" sz="1050">
                <a:solidFill>
                  <a:schemeClr val="dk1"/>
                </a:solidFill>
              </a:rPr>
              <a:t>svm_cv</a:t>
            </a:r>
            <a:r>
              <a:rPr lang="en-US" sz="1050">
                <a:solidFill>
                  <a:schemeClr val="dk1"/>
                </a:solidFill>
                <a:highlight>
                  <a:srgbClr val="FFFFFF"/>
                </a:highlight>
              </a:rPr>
              <a:t> with cv - 10. We fitted the object to find the best parameters from the dictionary </a:t>
            </a:r>
            <a:r>
              <a:rPr lang="en-US" sz="1050">
                <a:solidFill>
                  <a:schemeClr val="dk1"/>
                </a:solidFill>
              </a:rPr>
              <a:t>parameters</a:t>
            </a:r>
            <a:r>
              <a:rPr lang="en-US" sz="1050">
                <a:solidFill>
                  <a:schemeClr val="dk1"/>
                </a:solidFill>
                <a:highlight>
                  <a:srgbClr val="FFFFFF"/>
                </a:highlight>
              </a:rPr>
              <a:t>, calculated the accuracy on the test data using the method </a:t>
            </a:r>
            <a:r>
              <a:rPr lang="en-US" sz="1050">
                <a:solidFill>
                  <a:schemeClr val="dk1"/>
                </a:solidFill>
              </a:rPr>
              <a:t>score</a:t>
            </a:r>
            <a:r>
              <a:rPr lang="en-US" sz="1050">
                <a:solidFill>
                  <a:schemeClr val="dk1"/>
                </a:solidFill>
                <a:highlight>
                  <a:srgbClr val="FFFFFF"/>
                </a:highlight>
              </a:rPr>
              <a:t>.  </a:t>
            </a:r>
            <a:r>
              <a:rPr lang="en-US" sz="1050">
                <a:solidFill>
                  <a:schemeClr val="dk1"/>
                </a:solidFill>
                <a:highlight>
                  <a:srgbClr val="FFFFFF"/>
                </a:highlight>
              </a:rPr>
              <a:t>Then</a:t>
            </a:r>
            <a:r>
              <a:rPr lang="en-US" sz="1050">
                <a:solidFill>
                  <a:schemeClr val="dk1"/>
                </a:solidFill>
                <a:highlight>
                  <a:srgbClr val="FFFFFF"/>
                </a:highlight>
              </a:rPr>
              <a:t> we </a:t>
            </a:r>
            <a:r>
              <a:rPr lang="en-US" sz="1100">
                <a:solidFill>
                  <a:schemeClr val="dk1"/>
                </a:solidFill>
                <a:latin typeface="Comfortaa SemiBold"/>
                <a:ea typeface="Comfortaa SemiBold"/>
                <a:cs typeface="Comfortaa SemiBold"/>
                <a:sym typeface="Comfortaa SemiBold"/>
              </a:rPr>
              <a:t>c</a:t>
            </a:r>
            <a:r>
              <a:rPr lang="en-US" sz="1050">
                <a:solidFill>
                  <a:schemeClr val="dk1"/>
                </a:solidFill>
                <a:highlight>
                  <a:srgbClr val="FFFFFF"/>
                </a:highlight>
              </a:rPr>
              <a:t>reated a decision tree classifier object, created a </a:t>
            </a:r>
            <a:r>
              <a:rPr lang="en-US" sz="1050">
                <a:solidFill>
                  <a:schemeClr val="dk1"/>
                </a:solidFill>
              </a:rPr>
              <a:t>GridSearchCV</a:t>
            </a:r>
            <a:r>
              <a:rPr lang="en-US" sz="1050">
                <a:solidFill>
                  <a:schemeClr val="dk1"/>
                </a:solidFill>
                <a:highlight>
                  <a:srgbClr val="FFFFFF"/>
                </a:highlight>
              </a:rPr>
              <a:t> object </a:t>
            </a:r>
            <a:r>
              <a:rPr lang="en-US" sz="1050">
                <a:solidFill>
                  <a:schemeClr val="dk1"/>
                </a:solidFill>
              </a:rPr>
              <a:t>tree_cv</a:t>
            </a:r>
            <a:r>
              <a:rPr lang="en-US" sz="1050">
                <a:solidFill>
                  <a:schemeClr val="dk1"/>
                </a:solidFill>
                <a:highlight>
                  <a:srgbClr val="FFFFFF"/>
                </a:highlight>
              </a:rPr>
              <a:t> with cv = 10. Fitted the object to find the best parameters from the dictionary </a:t>
            </a:r>
            <a:r>
              <a:rPr lang="en-US" sz="1050">
                <a:solidFill>
                  <a:schemeClr val="dk1"/>
                </a:solidFill>
              </a:rPr>
              <a:t>parameters</a:t>
            </a:r>
            <a:r>
              <a:rPr lang="en-US" sz="1050">
                <a:solidFill>
                  <a:schemeClr val="dk1"/>
                </a:solidFill>
                <a:highlight>
                  <a:srgbClr val="FFFFFF"/>
                </a:highlight>
              </a:rPr>
              <a:t>.  Calculated the accuracy of tree_cv on the test data using the method </a:t>
            </a:r>
            <a:r>
              <a:rPr lang="en-US" sz="1050">
                <a:solidFill>
                  <a:schemeClr val="dk1"/>
                </a:solidFill>
              </a:rPr>
              <a:t>score</a:t>
            </a:r>
            <a:r>
              <a:rPr lang="en-US" sz="1050">
                <a:solidFill>
                  <a:schemeClr val="dk1"/>
                </a:solidFill>
                <a:highlight>
                  <a:srgbClr val="FFFFFF"/>
                </a:highlight>
              </a:rPr>
              <a:t>. Then we created a k nearest neighbors object. then create a </a:t>
            </a:r>
            <a:r>
              <a:rPr lang="en-US" sz="1050">
                <a:solidFill>
                  <a:schemeClr val="dk1"/>
                </a:solidFill>
              </a:rPr>
              <a:t>GridSearchCV</a:t>
            </a:r>
            <a:r>
              <a:rPr lang="en-US" sz="1050">
                <a:solidFill>
                  <a:schemeClr val="dk1"/>
                </a:solidFill>
                <a:highlight>
                  <a:srgbClr val="FFFFFF"/>
                </a:highlight>
              </a:rPr>
              <a:t> object </a:t>
            </a:r>
            <a:r>
              <a:rPr lang="en-US" sz="1050">
                <a:solidFill>
                  <a:schemeClr val="dk1"/>
                </a:solidFill>
              </a:rPr>
              <a:t>knn_cv</a:t>
            </a:r>
            <a:r>
              <a:rPr lang="en-US" sz="1050">
                <a:solidFill>
                  <a:schemeClr val="dk1"/>
                </a:solidFill>
                <a:highlight>
                  <a:srgbClr val="FFFFFF"/>
                </a:highlight>
              </a:rPr>
              <a:t> with cv = 10. Fitting the object to find the best parameters from the dictionary </a:t>
            </a:r>
            <a:r>
              <a:rPr lang="en-US" sz="1050">
                <a:solidFill>
                  <a:schemeClr val="dk1"/>
                </a:solidFill>
              </a:rPr>
              <a:t>parameters</a:t>
            </a:r>
            <a:r>
              <a:rPr lang="en-US" sz="1050">
                <a:solidFill>
                  <a:schemeClr val="dk1"/>
                </a:solidFill>
                <a:highlight>
                  <a:srgbClr val="FFFFFF"/>
                </a:highlight>
              </a:rPr>
              <a:t>.Afterwards we calculated the accuracy of knn_cv on the test data using the method </a:t>
            </a:r>
            <a:r>
              <a:rPr lang="en-US" sz="1050">
                <a:solidFill>
                  <a:schemeClr val="dk1"/>
                </a:solidFill>
              </a:rPr>
              <a:t>score</a:t>
            </a:r>
            <a:r>
              <a:rPr lang="en-US" sz="1050">
                <a:solidFill>
                  <a:schemeClr val="dk1"/>
                </a:solidFill>
                <a:highlight>
                  <a:srgbClr val="FFFFFF"/>
                </a:highlight>
              </a:rPr>
              <a:t>. Finally we had a look at all results obtained and we found which method provided or perform best out of all methods.</a:t>
            </a:r>
            <a:endParaRPr sz="1050">
              <a:solidFill>
                <a:schemeClr val="dk1"/>
              </a:solidFill>
              <a:highlight>
                <a:srgbClr val="FFFFFF"/>
              </a:highlight>
            </a:endParaRPr>
          </a:p>
          <a:p>
            <a:pPr indent="0" lvl="0" marL="0" marR="0" rtl="0" algn="l">
              <a:lnSpc>
                <a:spcPct val="150000"/>
              </a:lnSpc>
              <a:spcBef>
                <a:spcPts val="1400"/>
              </a:spcBef>
              <a:spcAft>
                <a:spcPts val="0"/>
              </a:spcAft>
              <a:buNone/>
            </a:pPr>
            <a:r>
              <a:t/>
            </a:r>
            <a:endParaRPr sz="1050">
              <a:solidFill>
                <a:schemeClr val="dk1"/>
              </a:solidFill>
              <a:highlight>
                <a:srgbClr val="FFFFFF"/>
              </a:highlight>
            </a:endParaRPr>
          </a:p>
          <a:p>
            <a:pPr indent="0" lvl="0" marL="0" rtl="0" algn="l">
              <a:lnSpc>
                <a:spcPct val="170000"/>
              </a:lnSpc>
              <a:spcBef>
                <a:spcPts val="0"/>
              </a:spcBef>
              <a:spcAft>
                <a:spcPts val="1200"/>
              </a:spcAft>
              <a:buNone/>
            </a:pPr>
            <a:r>
              <a:t/>
            </a:r>
            <a:endParaRPr sz="2800">
              <a:solidFill>
                <a:schemeClr val="dk1"/>
              </a:solidFill>
              <a:latin typeface="Calibri"/>
              <a:ea typeface="Calibri"/>
              <a:cs typeface="Calibri"/>
              <a:sym typeface="Calibri"/>
            </a:endParaRPr>
          </a:p>
        </p:txBody>
      </p:sp>
      <p:sp>
        <p:nvSpPr>
          <p:cNvPr id="523" name="Google Shape;523;p58"/>
          <p:cNvSpPr txBox="1"/>
          <p:nvPr/>
        </p:nvSpPr>
        <p:spPr>
          <a:xfrm>
            <a:off x="677174" y="54850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Predictive Analysis (Classification)</a:t>
            </a:r>
            <a:endParaRPr sz="595">
              <a:latin typeface="Comfortaa SemiBold"/>
              <a:ea typeface="Comfortaa SemiBold"/>
              <a:cs typeface="Comfortaa SemiBold"/>
              <a:sym typeface="Comfortaa SemiBold"/>
            </a:endParaRPr>
          </a:p>
        </p:txBody>
      </p:sp>
      <p:sp>
        <p:nvSpPr>
          <p:cNvPr id="524" name="Google Shape;524;p58"/>
          <p:cNvSpPr/>
          <p:nvPr/>
        </p:nvSpPr>
        <p:spPr>
          <a:xfrm>
            <a:off x="4435425" y="6313025"/>
            <a:ext cx="615900" cy="305700"/>
          </a:xfrm>
          <a:prstGeom prst="rightArrow">
            <a:avLst>
              <a:gd fmla="val 50000" name="adj1"/>
              <a:gd fmla="val 50000" name="adj2"/>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8"/>
          <p:cNvSpPr/>
          <p:nvPr/>
        </p:nvSpPr>
        <p:spPr>
          <a:xfrm rot="5398617">
            <a:off x="156686" y="3560873"/>
            <a:ext cx="745500" cy="401700"/>
          </a:xfrm>
          <a:prstGeom prst="rightArrow">
            <a:avLst>
              <a:gd fmla="val 50000" name="adj1"/>
              <a:gd fmla="val 50000" name="adj2"/>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58"/>
          <p:cNvPicPr preferRelativeResize="0"/>
          <p:nvPr/>
        </p:nvPicPr>
        <p:blipFill>
          <a:blip r:embed="rId4">
            <a:alphaModFix/>
          </a:blip>
          <a:stretch>
            <a:fillRect/>
          </a:stretch>
        </p:blipFill>
        <p:spPr>
          <a:xfrm>
            <a:off x="971075" y="2892104"/>
            <a:ext cx="2107626" cy="1437575"/>
          </a:xfrm>
          <a:prstGeom prst="rect">
            <a:avLst/>
          </a:prstGeom>
          <a:noFill/>
          <a:ln cap="flat" cmpd="sng" w="19050">
            <a:solidFill>
              <a:schemeClr val="dk2"/>
            </a:solidFill>
            <a:prstDash val="solid"/>
            <a:round/>
            <a:headEnd len="sm" w="sm" type="none"/>
            <a:tailEnd len="sm" w="sm" type="none"/>
          </a:ln>
        </p:spPr>
      </p:pic>
      <p:pic>
        <p:nvPicPr>
          <p:cNvPr id="527" name="Google Shape;527;p58"/>
          <p:cNvPicPr preferRelativeResize="0"/>
          <p:nvPr/>
        </p:nvPicPr>
        <p:blipFill>
          <a:blip r:embed="rId5">
            <a:alphaModFix/>
          </a:blip>
          <a:stretch>
            <a:fillRect/>
          </a:stretch>
        </p:blipFill>
        <p:spPr>
          <a:xfrm>
            <a:off x="865750" y="4630874"/>
            <a:ext cx="2163600" cy="2016850"/>
          </a:xfrm>
          <a:prstGeom prst="rect">
            <a:avLst/>
          </a:prstGeom>
          <a:noFill/>
          <a:ln cap="flat" cmpd="sng" w="19050">
            <a:solidFill>
              <a:schemeClr val="dk2"/>
            </a:solidFill>
            <a:prstDash val="solid"/>
            <a:round/>
            <a:headEnd len="sm" w="sm" type="none"/>
            <a:tailEnd len="sm" w="sm" type="none"/>
          </a:ln>
        </p:spPr>
      </p:pic>
      <p:pic>
        <p:nvPicPr>
          <p:cNvPr id="528" name="Google Shape;528;p58"/>
          <p:cNvPicPr preferRelativeResize="0"/>
          <p:nvPr/>
        </p:nvPicPr>
        <p:blipFill>
          <a:blip r:embed="rId6">
            <a:alphaModFix/>
          </a:blip>
          <a:stretch>
            <a:fillRect/>
          </a:stretch>
        </p:blipFill>
        <p:spPr>
          <a:xfrm>
            <a:off x="4104225" y="2892101"/>
            <a:ext cx="3108961" cy="1626325"/>
          </a:xfrm>
          <a:prstGeom prst="rect">
            <a:avLst/>
          </a:prstGeom>
          <a:noFill/>
          <a:ln cap="flat" cmpd="sng" w="19050">
            <a:solidFill>
              <a:schemeClr val="dk2"/>
            </a:solidFill>
            <a:prstDash val="solid"/>
            <a:round/>
            <a:headEnd len="sm" w="sm" type="none"/>
            <a:tailEnd len="sm" w="sm" type="none"/>
          </a:ln>
        </p:spPr>
      </p:pic>
      <p:pic>
        <p:nvPicPr>
          <p:cNvPr id="529" name="Google Shape;529;p58"/>
          <p:cNvPicPr preferRelativeResize="0"/>
          <p:nvPr/>
        </p:nvPicPr>
        <p:blipFill>
          <a:blip r:embed="rId7">
            <a:alphaModFix/>
          </a:blip>
          <a:stretch>
            <a:fillRect/>
          </a:stretch>
        </p:blipFill>
        <p:spPr>
          <a:xfrm>
            <a:off x="4041023" y="4727600"/>
            <a:ext cx="1652100" cy="1376250"/>
          </a:xfrm>
          <a:prstGeom prst="rect">
            <a:avLst/>
          </a:prstGeom>
          <a:noFill/>
          <a:ln cap="flat" cmpd="sng" w="19050">
            <a:solidFill>
              <a:schemeClr val="dk2"/>
            </a:solidFill>
            <a:prstDash val="solid"/>
            <a:round/>
            <a:headEnd len="sm" w="sm" type="none"/>
            <a:tailEnd len="sm" w="sm" type="none"/>
          </a:ln>
        </p:spPr>
      </p:pic>
      <p:pic>
        <p:nvPicPr>
          <p:cNvPr id="530" name="Google Shape;530;p58"/>
          <p:cNvPicPr preferRelativeResize="0"/>
          <p:nvPr/>
        </p:nvPicPr>
        <p:blipFill>
          <a:blip r:embed="rId8">
            <a:alphaModFix/>
          </a:blip>
          <a:stretch>
            <a:fillRect/>
          </a:stretch>
        </p:blipFill>
        <p:spPr>
          <a:xfrm>
            <a:off x="5963725" y="4765125"/>
            <a:ext cx="1777450" cy="1748326"/>
          </a:xfrm>
          <a:prstGeom prst="rect">
            <a:avLst/>
          </a:prstGeom>
          <a:noFill/>
          <a:ln cap="flat" cmpd="sng" w="19050">
            <a:solidFill>
              <a:schemeClr val="dk2"/>
            </a:solidFill>
            <a:prstDash val="solid"/>
            <a:round/>
            <a:headEnd len="sm" w="sm" type="none"/>
            <a:tailEnd len="sm" w="sm" type="none"/>
          </a:ln>
        </p:spPr>
      </p:pic>
      <p:pic>
        <p:nvPicPr>
          <p:cNvPr id="531" name="Google Shape;531;p58"/>
          <p:cNvPicPr preferRelativeResize="0"/>
          <p:nvPr/>
        </p:nvPicPr>
        <p:blipFill>
          <a:blip r:embed="rId9">
            <a:alphaModFix/>
          </a:blip>
          <a:stretch>
            <a:fillRect/>
          </a:stretch>
        </p:blipFill>
        <p:spPr>
          <a:xfrm>
            <a:off x="7831319" y="2841806"/>
            <a:ext cx="4063355" cy="1626325"/>
          </a:xfrm>
          <a:prstGeom prst="rect">
            <a:avLst/>
          </a:prstGeom>
          <a:noFill/>
          <a:ln cap="flat" cmpd="sng" w="19050">
            <a:solidFill>
              <a:schemeClr val="dk2"/>
            </a:solidFill>
            <a:prstDash val="solid"/>
            <a:round/>
            <a:headEnd len="sm" w="sm" type="none"/>
            <a:tailEnd len="sm" w="sm" type="none"/>
          </a:ln>
        </p:spPr>
      </p:pic>
      <p:sp>
        <p:nvSpPr>
          <p:cNvPr id="532" name="Google Shape;532;p58"/>
          <p:cNvSpPr/>
          <p:nvPr/>
        </p:nvSpPr>
        <p:spPr>
          <a:xfrm>
            <a:off x="3364675" y="3549200"/>
            <a:ext cx="552600" cy="549000"/>
          </a:xfrm>
          <a:prstGeom prst="bentArrow">
            <a:avLst>
              <a:gd fmla="val 25000" name="adj1"/>
              <a:gd fmla="val 25000" name="adj2"/>
              <a:gd fmla="val 25000" name="adj3"/>
              <a:gd fmla="val 43750" name="adj4"/>
            </a:avLst>
          </a:prstGeom>
          <a:gradFill>
            <a:gsLst>
              <a:gs pos="0">
                <a:srgbClr val="DFE9FB"/>
              </a:gs>
              <a:gs pos="100000">
                <a:srgbClr val="6E9BE7"/>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8"/>
          <p:cNvSpPr/>
          <p:nvPr/>
        </p:nvSpPr>
        <p:spPr>
          <a:xfrm flipH="1" rot="5400000">
            <a:off x="3187676" y="4798275"/>
            <a:ext cx="615900" cy="549600"/>
          </a:xfrm>
          <a:prstGeom prst="bentArrow">
            <a:avLst>
              <a:gd fmla="val 25000" name="adj1"/>
              <a:gd fmla="val 25000" name="adj2"/>
              <a:gd fmla="val 25000" name="adj3"/>
              <a:gd fmla="val 43750" name="adj4"/>
            </a:avLst>
          </a:prstGeom>
          <a:gradFill>
            <a:gsLst>
              <a:gs pos="0">
                <a:srgbClr val="DFE9FB"/>
              </a:gs>
              <a:gs pos="100000">
                <a:srgbClr val="6E9BE7"/>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8"/>
          <p:cNvSpPr/>
          <p:nvPr/>
        </p:nvSpPr>
        <p:spPr>
          <a:xfrm flipH="1" rot="5400000">
            <a:off x="8132026" y="4832200"/>
            <a:ext cx="615900" cy="549600"/>
          </a:xfrm>
          <a:prstGeom prst="bentArrow">
            <a:avLst>
              <a:gd fmla="val 25000" name="adj1"/>
              <a:gd fmla="val 25000" name="adj2"/>
              <a:gd fmla="val 25000" name="adj3"/>
              <a:gd fmla="val 43750" name="adj4"/>
            </a:avLst>
          </a:prstGeom>
          <a:gradFill>
            <a:gsLst>
              <a:gs pos="0">
                <a:srgbClr val="DFE9FB"/>
              </a:gs>
              <a:gs pos="100000">
                <a:srgbClr val="6E9BE7"/>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59"/>
          <p:cNvSpPr txBox="1"/>
          <p:nvPr/>
        </p:nvSpPr>
        <p:spPr>
          <a:xfrm>
            <a:off x="690625" y="1430395"/>
            <a:ext cx="10444500" cy="3997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1" lang="en-US" sz="1200">
                <a:solidFill>
                  <a:srgbClr val="292929"/>
                </a:solidFill>
                <a:latin typeface="Comfortaa"/>
                <a:ea typeface="Comfortaa"/>
                <a:cs typeface="Comfortaa"/>
                <a:sym typeface="Comfortaa"/>
              </a:rPr>
              <a:t>Exploratory data analysis result</a:t>
            </a:r>
            <a:endParaRPr b="1" sz="1200">
              <a:solidFill>
                <a:srgbClr val="292929"/>
              </a:solidFill>
              <a:latin typeface="Comfortaa"/>
              <a:ea typeface="Comfortaa"/>
              <a:cs typeface="Comfortaa"/>
              <a:sym typeface="Comfortaa"/>
            </a:endParaRPr>
          </a:p>
          <a:p>
            <a:pPr indent="0" lvl="0" marL="0" marR="0" rtl="0" algn="l">
              <a:lnSpc>
                <a:spcPct val="100000"/>
              </a:lnSpc>
              <a:spcBef>
                <a:spcPts val="0"/>
              </a:spcBef>
              <a:spcAft>
                <a:spcPts val="0"/>
              </a:spcAft>
              <a:buNone/>
            </a:pPr>
            <a:r>
              <a:t/>
            </a:r>
            <a:endParaRPr b="1">
              <a:solidFill>
                <a:srgbClr val="292929"/>
              </a:solidFill>
              <a:latin typeface="Comfortaa"/>
              <a:ea typeface="Comfortaa"/>
              <a:cs typeface="Comfortaa"/>
              <a:sym typeface="Comfortaa"/>
            </a:endParaRPr>
          </a:p>
          <a:p>
            <a:pPr indent="0" lvl="0" marL="0" marR="190500" rtl="0" algn="l">
              <a:lnSpc>
                <a:spcPct val="150000"/>
              </a:lnSpc>
              <a:spcBef>
                <a:spcPts val="1400"/>
              </a:spcBef>
              <a:spcAft>
                <a:spcPts val="0"/>
              </a:spcAft>
              <a:buClr>
                <a:schemeClr val="dk1"/>
              </a:buClr>
              <a:buSzPts val="1100"/>
              <a:buFont typeface="Arial"/>
              <a:buNone/>
            </a:pPr>
            <a:r>
              <a:rPr lang="en-US" sz="1500">
                <a:solidFill>
                  <a:schemeClr val="dk1"/>
                </a:solidFill>
                <a:latin typeface="Comfortaa SemiBold"/>
                <a:ea typeface="Comfortaa SemiBold"/>
                <a:cs typeface="Comfortaa SemiBold"/>
                <a:sym typeface="Comfortaa SemiBold"/>
              </a:rPr>
              <a:t>Then finally using</a:t>
            </a:r>
            <a:r>
              <a:rPr lang="en-US" sz="1450">
                <a:solidFill>
                  <a:schemeClr val="dk1"/>
                </a:solidFill>
                <a:latin typeface="Comfortaa SemiBold"/>
                <a:ea typeface="Comfortaa SemiBold"/>
                <a:cs typeface="Comfortaa SemiBold"/>
                <a:sym typeface="Comfortaa SemiBold"/>
              </a:rPr>
              <a:t> the .mean() function to determine the success rate of our case study is</a:t>
            </a:r>
            <a:r>
              <a:rPr lang="en-US" sz="1450">
                <a:solidFill>
                  <a:srgbClr val="FF0000"/>
                </a:solidFill>
                <a:latin typeface="Comfortaa SemiBold"/>
                <a:ea typeface="Comfortaa SemiBold"/>
                <a:cs typeface="Comfortaa SemiBold"/>
                <a:sym typeface="Comfortaa SemiBold"/>
              </a:rPr>
              <a:t> 0.66 %</a:t>
            </a:r>
            <a:endParaRPr b="1" sz="1500">
              <a:solidFill>
                <a:srgbClr val="292929"/>
              </a:solidFill>
              <a:latin typeface="Comfortaa"/>
              <a:ea typeface="Comfortaa"/>
              <a:cs typeface="Comfortaa"/>
              <a:sym typeface="Comfortaa"/>
            </a:endParaRPr>
          </a:p>
          <a:p>
            <a:pPr indent="0" lvl="0" marL="0" marR="0" rtl="0" algn="l">
              <a:lnSpc>
                <a:spcPct val="100000"/>
              </a:lnSpc>
              <a:spcBef>
                <a:spcPts val="1400"/>
              </a:spcBef>
              <a:spcAft>
                <a:spcPts val="0"/>
              </a:spcAft>
              <a:buNone/>
            </a:pPr>
            <a:r>
              <a:rPr b="1" lang="en-US" sz="1200">
                <a:solidFill>
                  <a:srgbClr val="292929"/>
                </a:solidFill>
                <a:latin typeface="Comfortaa"/>
                <a:ea typeface="Comfortaa"/>
                <a:cs typeface="Comfortaa"/>
                <a:sym typeface="Comfortaa"/>
              </a:rPr>
              <a:t>Interactive analytics </a:t>
            </a:r>
            <a:endParaRPr b="1" sz="1200">
              <a:solidFill>
                <a:srgbClr val="292929"/>
              </a:solidFill>
              <a:latin typeface="Comfortaa"/>
              <a:ea typeface="Comfortaa"/>
              <a:cs typeface="Comfortaa"/>
              <a:sym typeface="Comfortaa"/>
            </a:endParaRPr>
          </a:p>
          <a:p>
            <a:pPr indent="0" lvl="0" marL="0" marR="0" rtl="0" algn="l">
              <a:lnSpc>
                <a:spcPct val="100000"/>
              </a:lnSpc>
              <a:spcBef>
                <a:spcPts val="1400"/>
              </a:spcBef>
              <a:spcAft>
                <a:spcPts val="0"/>
              </a:spcAft>
              <a:buNone/>
            </a:pPr>
            <a:r>
              <a:t/>
            </a:r>
            <a:endParaRPr b="1" sz="1200">
              <a:solidFill>
                <a:srgbClr val="292929"/>
              </a:solidFill>
              <a:latin typeface="Comfortaa"/>
              <a:ea typeface="Comfortaa"/>
              <a:cs typeface="Comfortaa"/>
              <a:sym typeface="Comfortaa"/>
            </a:endParaRPr>
          </a:p>
          <a:p>
            <a:pPr indent="0" lvl="0" marL="0" marR="190500" rtl="0" algn="l">
              <a:lnSpc>
                <a:spcPct val="150000"/>
              </a:lnSpc>
              <a:spcBef>
                <a:spcPts val="0"/>
              </a:spcBef>
              <a:spcAft>
                <a:spcPts val="0"/>
              </a:spcAft>
              <a:buClr>
                <a:schemeClr val="dk1"/>
              </a:buClr>
              <a:buSzPts val="1100"/>
              <a:buFont typeface="Arial"/>
              <a:buNone/>
            </a:pPr>
            <a:r>
              <a:rPr lang="en-US" sz="1300">
                <a:solidFill>
                  <a:schemeClr val="dk1"/>
                </a:solidFill>
                <a:latin typeface="Comfortaa SemiBold"/>
                <a:ea typeface="Comfortaa SemiBold"/>
                <a:cs typeface="Comfortaa SemiBold"/>
                <a:sym typeface="Comfortaa SemiBold"/>
              </a:rPr>
              <a:t>We see that different launch sites have different success rates. CCAFS LC-40, has a success rate of </a:t>
            </a:r>
            <a:r>
              <a:rPr lang="en-US" sz="1300">
                <a:solidFill>
                  <a:srgbClr val="FF0000"/>
                </a:solidFill>
                <a:latin typeface="Comfortaa SemiBold"/>
                <a:ea typeface="Comfortaa SemiBold"/>
                <a:cs typeface="Comfortaa SemiBold"/>
                <a:sym typeface="Comfortaa SemiBold"/>
              </a:rPr>
              <a:t>60 %</a:t>
            </a:r>
            <a:r>
              <a:rPr lang="en-US" sz="1300">
                <a:solidFill>
                  <a:schemeClr val="dk1"/>
                </a:solidFill>
                <a:latin typeface="Comfortaa SemiBold"/>
                <a:ea typeface="Comfortaa SemiBold"/>
                <a:cs typeface="Comfortaa SemiBold"/>
                <a:sym typeface="Comfortaa SemiBold"/>
              </a:rPr>
              <a:t>, while KSC LC-39A and VAFB SLC 4E has a success rate of </a:t>
            </a:r>
            <a:r>
              <a:rPr lang="en-US" sz="1300">
                <a:solidFill>
                  <a:srgbClr val="FF0000"/>
                </a:solidFill>
                <a:latin typeface="Comfortaa SemiBold"/>
                <a:ea typeface="Comfortaa SemiBold"/>
                <a:cs typeface="Comfortaa SemiBold"/>
                <a:sym typeface="Comfortaa SemiBold"/>
              </a:rPr>
              <a:t>77%</a:t>
            </a:r>
            <a:r>
              <a:rPr lang="en-US" sz="1300">
                <a:solidFill>
                  <a:schemeClr val="dk1"/>
                </a:solidFill>
                <a:latin typeface="Comfortaa SemiBold"/>
                <a:ea typeface="Comfortaa SemiBold"/>
                <a:cs typeface="Comfortaa SemiBold"/>
                <a:sym typeface="Comfortaa SemiBold"/>
              </a:rPr>
              <a:t>.</a:t>
            </a:r>
            <a:endParaRPr sz="1300">
              <a:solidFill>
                <a:srgbClr val="292929"/>
              </a:solidFill>
              <a:latin typeface="Comfortaa SemiBold"/>
              <a:ea typeface="Comfortaa SemiBold"/>
              <a:cs typeface="Comfortaa SemiBold"/>
              <a:sym typeface="Comfortaa SemiBold"/>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541" name="Google Shape;541;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2" name="Google Shape;542;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Results</a:t>
            </a:r>
            <a:endParaRPr sz="3000">
              <a:solidFill>
                <a:srgbClr val="0B49CB"/>
              </a:solidFill>
              <a:latin typeface="Comfortaa SemiBold"/>
              <a:ea typeface="Comfortaa SemiBold"/>
              <a:cs typeface="Comfortaa SemiBold"/>
              <a:sym typeface="Comfortaa SemiBold"/>
            </a:endParaRPr>
          </a:p>
        </p:txBody>
      </p:sp>
      <p:pic>
        <p:nvPicPr>
          <p:cNvPr id="543" name="Google Shape;543;p59"/>
          <p:cNvPicPr preferRelativeResize="0"/>
          <p:nvPr/>
        </p:nvPicPr>
        <p:blipFill>
          <a:blip r:embed="rId4">
            <a:alphaModFix/>
          </a:blip>
          <a:stretch>
            <a:fillRect/>
          </a:stretch>
        </p:blipFill>
        <p:spPr>
          <a:xfrm>
            <a:off x="1838388" y="3911550"/>
            <a:ext cx="8515225" cy="24536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p60"/>
          <p:cNvSpPr txBox="1"/>
          <p:nvPr/>
        </p:nvSpPr>
        <p:spPr>
          <a:xfrm>
            <a:off x="712150" y="1676875"/>
            <a:ext cx="10800300" cy="2816100"/>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100000"/>
              </a:lnSpc>
              <a:spcBef>
                <a:spcPts val="1400"/>
              </a:spcBef>
              <a:spcAft>
                <a:spcPts val="0"/>
              </a:spcAft>
              <a:buNone/>
            </a:pPr>
            <a:r>
              <a:rPr b="1" lang="en-US">
                <a:solidFill>
                  <a:srgbClr val="292929"/>
                </a:solidFill>
                <a:latin typeface="Comfortaa"/>
                <a:ea typeface="Comfortaa"/>
                <a:cs typeface="Comfortaa"/>
                <a:sym typeface="Comfortaa"/>
              </a:rPr>
              <a:t>Predictive analysis results</a:t>
            </a:r>
            <a:endParaRPr b="1">
              <a:solidFill>
                <a:srgbClr val="292929"/>
              </a:solidFill>
              <a:latin typeface="Comfortaa"/>
              <a:ea typeface="Comfortaa"/>
              <a:cs typeface="Comfortaa"/>
              <a:sym typeface="Comfortaa"/>
            </a:endParaRPr>
          </a:p>
          <a:p>
            <a:pPr indent="0" lvl="0" marL="457200" marR="0" rtl="0" algn="l">
              <a:lnSpc>
                <a:spcPct val="100000"/>
              </a:lnSpc>
              <a:spcBef>
                <a:spcPts val="1400"/>
              </a:spcBef>
              <a:spcAft>
                <a:spcPts val="0"/>
              </a:spcAft>
              <a:buNone/>
            </a:pPr>
            <a:r>
              <a:t/>
            </a:r>
            <a:endParaRPr>
              <a:solidFill>
                <a:srgbClr val="292929"/>
              </a:solidFill>
              <a:latin typeface="Comfortaa SemiBold"/>
              <a:ea typeface="Comfortaa SemiBold"/>
              <a:cs typeface="Comfortaa SemiBold"/>
              <a:sym typeface="Comfortaa SemiBold"/>
            </a:endParaRPr>
          </a:p>
          <a:p>
            <a:pPr indent="0" lvl="0" marL="0" rtl="0" algn="l">
              <a:lnSpc>
                <a:spcPct val="170000"/>
              </a:lnSpc>
              <a:spcBef>
                <a:spcPts val="0"/>
              </a:spcBef>
              <a:spcAft>
                <a:spcPts val="0"/>
              </a:spcAft>
              <a:buNone/>
            </a:pPr>
            <a:r>
              <a:rPr lang="en-US">
                <a:solidFill>
                  <a:schemeClr val="dk1"/>
                </a:solidFill>
                <a:latin typeface="Comfortaa SemiBold"/>
                <a:ea typeface="Comfortaa SemiBold"/>
                <a:cs typeface="Comfortaa SemiBold"/>
                <a:sym typeface="Comfortaa SemiBold"/>
              </a:rPr>
              <a:t>Scores on test data for each method:</a:t>
            </a:r>
            <a:endParaRPr>
              <a:solidFill>
                <a:schemeClr val="dk1"/>
              </a:solidFill>
              <a:latin typeface="Comfortaa SemiBold"/>
              <a:ea typeface="Comfortaa SemiBold"/>
              <a:cs typeface="Comfortaa SemiBold"/>
              <a:sym typeface="Comfortaa SemiBold"/>
            </a:endParaRPr>
          </a:p>
          <a:p>
            <a:pPr indent="-310832" lvl="0" marL="457200" rtl="0" algn="l">
              <a:lnSpc>
                <a:spcPct val="150000"/>
              </a:lnSpc>
              <a:spcBef>
                <a:spcPts val="1200"/>
              </a:spcBef>
              <a:spcAft>
                <a:spcPts val="0"/>
              </a:spcAft>
              <a:buClr>
                <a:schemeClr val="dk1"/>
              </a:buClr>
              <a:buSzPct val="100000"/>
              <a:buFont typeface="Comfortaa SemiBold"/>
              <a:buChar char="●"/>
            </a:pPr>
            <a:r>
              <a:rPr lang="en-US">
                <a:solidFill>
                  <a:schemeClr val="dk1"/>
                </a:solidFill>
                <a:latin typeface="Comfortaa SemiBold"/>
                <a:ea typeface="Comfortaa SemiBold"/>
                <a:cs typeface="Comfortaa SemiBold"/>
                <a:sym typeface="Comfortaa SemiBold"/>
              </a:rPr>
              <a:t>Logistic Regression: 		0.833 %</a:t>
            </a:r>
            <a:endParaRPr>
              <a:solidFill>
                <a:schemeClr val="dk1"/>
              </a:solidFill>
              <a:latin typeface="Comfortaa SemiBold"/>
              <a:ea typeface="Comfortaa SemiBold"/>
              <a:cs typeface="Comfortaa SemiBold"/>
              <a:sym typeface="Comfortaa SemiBold"/>
            </a:endParaRPr>
          </a:p>
          <a:p>
            <a:pPr indent="-310832" lvl="0" marL="457200" rtl="0" algn="l">
              <a:lnSpc>
                <a:spcPct val="150000"/>
              </a:lnSpc>
              <a:spcBef>
                <a:spcPts val="0"/>
              </a:spcBef>
              <a:spcAft>
                <a:spcPts val="0"/>
              </a:spcAft>
              <a:buClr>
                <a:schemeClr val="dk1"/>
              </a:buClr>
              <a:buSzPct val="100000"/>
              <a:buFont typeface="Comfortaa SemiBold"/>
              <a:buChar char="●"/>
            </a:pPr>
            <a:r>
              <a:rPr lang="en-US">
                <a:solidFill>
                  <a:schemeClr val="dk1"/>
                </a:solidFill>
                <a:latin typeface="Comfortaa SemiBold"/>
                <a:ea typeface="Comfortaa SemiBold"/>
                <a:cs typeface="Comfortaa SemiBold"/>
                <a:sym typeface="Comfortaa SemiBold"/>
              </a:rPr>
              <a:t>SVM: 				0.833 %</a:t>
            </a:r>
            <a:endParaRPr>
              <a:solidFill>
                <a:schemeClr val="dk1"/>
              </a:solidFill>
              <a:latin typeface="Comfortaa SemiBold"/>
              <a:ea typeface="Comfortaa SemiBold"/>
              <a:cs typeface="Comfortaa SemiBold"/>
              <a:sym typeface="Comfortaa SemiBold"/>
            </a:endParaRPr>
          </a:p>
          <a:p>
            <a:pPr indent="-310832" lvl="0" marL="457200" rtl="0" algn="l">
              <a:lnSpc>
                <a:spcPct val="150000"/>
              </a:lnSpc>
              <a:spcBef>
                <a:spcPts val="0"/>
              </a:spcBef>
              <a:spcAft>
                <a:spcPts val="0"/>
              </a:spcAft>
              <a:buClr>
                <a:schemeClr val="dk1"/>
              </a:buClr>
              <a:buSzPct val="100000"/>
              <a:buFont typeface="Comfortaa SemiBold"/>
              <a:buChar char="●"/>
            </a:pPr>
            <a:r>
              <a:rPr lang="en-US">
                <a:solidFill>
                  <a:schemeClr val="dk1"/>
                </a:solidFill>
                <a:latin typeface="Comfortaa SemiBold"/>
                <a:ea typeface="Comfortaa SemiBold"/>
                <a:cs typeface="Comfortaa SemiBold"/>
                <a:sym typeface="Comfortaa SemiBold"/>
              </a:rPr>
              <a:t>Decision Tree: 			0.888 %</a:t>
            </a:r>
            <a:endParaRPr>
              <a:solidFill>
                <a:schemeClr val="dk1"/>
              </a:solidFill>
              <a:latin typeface="Comfortaa SemiBold"/>
              <a:ea typeface="Comfortaa SemiBold"/>
              <a:cs typeface="Comfortaa SemiBold"/>
              <a:sym typeface="Comfortaa SemiBold"/>
            </a:endParaRPr>
          </a:p>
          <a:p>
            <a:pPr indent="-310832" lvl="0" marL="457200" rtl="0" algn="l">
              <a:lnSpc>
                <a:spcPct val="150000"/>
              </a:lnSpc>
              <a:spcBef>
                <a:spcPts val="0"/>
              </a:spcBef>
              <a:spcAft>
                <a:spcPts val="0"/>
              </a:spcAft>
              <a:buClr>
                <a:schemeClr val="dk1"/>
              </a:buClr>
              <a:buSzPct val="100000"/>
              <a:buFont typeface="Comfortaa SemiBold"/>
              <a:buChar char="●"/>
            </a:pPr>
            <a:r>
              <a:rPr lang="en-US">
                <a:solidFill>
                  <a:schemeClr val="dk1"/>
                </a:solidFill>
                <a:latin typeface="Comfortaa SemiBold"/>
                <a:ea typeface="Comfortaa SemiBold"/>
                <a:cs typeface="Comfortaa SemiBold"/>
                <a:sym typeface="Comfortaa SemiBold"/>
              </a:rPr>
              <a:t>KNN: 				0.833 %</a:t>
            </a:r>
            <a:endParaRPr>
              <a:solidFill>
                <a:schemeClr val="dk1"/>
              </a:solidFill>
              <a:latin typeface="Comfortaa SemiBold"/>
              <a:ea typeface="Comfortaa SemiBold"/>
              <a:cs typeface="Comfortaa SemiBold"/>
              <a:sym typeface="Comfortaa SemiBold"/>
            </a:endParaRPr>
          </a:p>
          <a:p>
            <a:pPr indent="0" lvl="0" marL="0" rtl="0" algn="l">
              <a:lnSpc>
                <a:spcPct val="170000"/>
              </a:lnSpc>
              <a:spcBef>
                <a:spcPts val="1500"/>
              </a:spcBef>
              <a:spcAft>
                <a:spcPts val="1200"/>
              </a:spcAft>
              <a:buNone/>
            </a:pPr>
            <a:r>
              <a:rPr lang="en-US">
                <a:solidFill>
                  <a:schemeClr val="dk1"/>
                </a:solidFill>
                <a:latin typeface="Comfortaa SemiBold"/>
                <a:ea typeface="Comfortaa SemiBold"/>
                <a:cs typeface="Comfortaa SemiBold"/>
                <a:sym typeface="Comfortaa SemiBold"/>
              </a:rPr>
              <a:t>Conclusion made shows that the decision tree classification </a:t>
            </a:r>
            <a:r>
              <a:rPr lang="en-US">
                <a:solidFill>
                  <a:schemeClr val="dk1"/>
                </a:solidFill>
                <a:latin typeface="Comfortaa SemiBold"/>
                <a:ea typeface="Comfortaa SemiBold"/>
                <a:cs typeface="Comfortaa SemiBold"/>
                <a:sym typeface="Comfortaa SemiBold"/>
              </a:rPr>
              <a:t>algorithm</a:t>
            </a:r>
            <a:r>
              <a:rPr lang="en-US">
                <a:solidFill>
                  <a:schemeClr val="dk1"/>
                </a:solidFill>
                <a:latin typeface="Comfortaa SemiBold"/>
                <a:ea typeface="Comfortaa SemiBold"/>
                <a:cs typeface="Comfortaa SemiBold"/>
                <a:sym typeface="Comfortaa SemiBold"/>
              </a:rPr>
              <a:t>  delivered the best performance on test data.</a:t>
            </a:r>
            <a:endParaRPr b="0" i="0" sz="1800" u="none" cap="none" strike="noStrike">
              <a:solidFill>
                <a:srgbClr val="0070C0"/>
              </a:solidFill>
              <a:latin typeface="IBM Plex Mono"/>
              <a:ea typeface="IBM Plex Mono"/>
              <a:cs typeface="IBM Plex Mono"/>
              <a:sym typeface="IBM Plex Mono"/>
            </a:endParaRPr>
          </a:p>
        </p:txBody>
      </p:sp>
      <p:sp>
        <p:nvSpPr>
          <p:cNvPr id="550" name="Google Shape;550;p6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1" name="Google Shape;551;p60"/>
          <p:cNvSpPr txBox="1"/>
          <p:nvPr/>
        </p:nvSpPr>
        <p:spPr>
          <a:xfrm>
            <a:off x="791511" y="52790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Results</a:t>
            </a:r>
            <a:endParaRPr sz="3000">
              <a:solidFill>
                <a:srgbClr val="0B49CB"/>
              </a:solidFill>
              <a:latin typeface="Comfortaa SemiBold"/>
              <a:ea typeface="Comfortaa SemiBold"/>
              <a:cs typeface="Comfortaa SemiBold"/>
              <a:sym typeface="Comfortaa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6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0" name="Shape 560"/>
        <p:cNvGrpSpPr/>
        <p:nvPr/>
      </p:nvGrpSpPr>
      <p:grpSpPr>
        <a:xfrm>
          <a:off x="0" y="0"/>
          <a:ext cx="0" cy="0"/>
          <a:chOff x="0" y="0"/>
          <a:chExt cx="0" cy="0"/>
        </a:xfrm>
      </p:grpSpPr>
      <p:sp>
        <p:nvSpPr>
          <p:cNvPr id="561" name="Google Shape;561;p6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2" name="Google Shape;562;p62"/>
          <p:cNvSpPr txBox="1"/>
          <p:nvPr>
            <p:ph idx="1" type="body"/>
          </p:nvPr>
        </p:nvSpPr>
        <p:spPr>
          <a:xfrm>
            <a:off x="799503" y="1593625"/>
            <a:ext cx="10593000" cy="3811500"/>
          </a:xfrm>
          <a:prstGeom prst="rect">
            <a:avLst/>
          </a:prstGeom>
          <a:noFill/>
          <a:ln>
            <a:noFill/>
          </a:ln>
        </p:spPr>
        <p:txBody>
          <a:bodyPr anchorCtr="0" anchor="t" bIns="45700" lIns="91425" spcFirstLastPara="1" rIns="91425" wrap="square" tIns="45700">
            <a:normAutofit/>
          </a:bodyPr>
          <a:lstStyle/>
          <a:p>
            <a:pPr indent="-171450" lvl="0" marL="228600" marR="0" rtl="0" algn="l">
              <a:lnSpc>
                <a:spcPct val="100000"/>
              </a:lnSpc>
              <a:spcBef>
                <a:spcPts val="0"/>
              </a:spcBef>
              <a:spcAft>
                <a:spcPts val="0"/>
              </a:spcAft>
              <a:buClr>
                <a:srgbClr val="292929"/>
              </a:buClr>
              <a:buSzPts val="1300"/>
              <a:buFont typeface="Comfortaa SemiBold"/>
              <a:buChar char="•"/>
            </a:pPr>
            <a:r>
              <a:rPr lang="en-US" sz="1300">
                <a:solidFill>
                  <a:srgbClr val="292929"/>
                </a:solidFill>
                <a:latin typeface="Comfortaa SemiBold"/>
                <a:ea typeface="Comfortaa SemiBold"/>
                <a:cs typeface="Comfortaa SemiBold"/>
                <a:sym typeface="Comfortaa SemiBold"/>
              </a:rPr>
              <a:t>See </a:t>
            </a:r>
            <a:r>
              <a:rPr lang="en-US" sz="1300">
                <a:solidFill>
                  <a:srgbClr val="292929"/>
                </a:solidFill>
                <a:latin typeface="Comfortaa SemiBold"/>
                <a:ea typeface="Comfortaa SemiBold"/>
                <a:cs typeface="Comfortaa SemiBold"/>
                <a:sym typeface="Comfortaa SemiBold"/>
              </a:rPr>
              <a:t>attached scatter plot of Flight Number vs. Launch Site </a:t>
            </a:r>
            <a:endParaRPr sz="500">
              <a:latin typeface="Comfortaa SemiBold"/>
              <a:ea typeface="Comfortaa SemiBold"/>
              <a:cs typeface="Comfortaa SemiBold"/>
              <a:sym typeface="Comfortaa SemiBold"/>
            </a:endParaRPr>
          </a:p>
        </p:txBody>
      </p:sp>
      <p:sp>
        <p:nvSpPr>
          <p:cNvPr id="563" name="Google Shape;563;p6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Flight Number vs. Launch Site</a:t>
            </a:r>
            <a:endParaRPr sz="3000">
              <a:solidFill>
                <a:srgbClr val="0B49CB"/>
              </a:solidFill>
              <a:latin typeface="Comfortaa SemiBold"/>
              <a:ea typeface="Comfortaa SemiBold"/>
              <a:cs typeface="Comfortaa SemiBold"/>
              <a:sym typeface="Comfortaa SemiBold"/>
            </a:endParaRPr>
          </a:p>
        </p:txBody>
      </p:sp>
      <p:pic>
        <p:nvPicPr>
          <p:cNvPr id="564" name="Google Shape;564;p62"/>
          <p:cNvPicPr preferRelativeResize="0"/>
          <p:nvPr/>
        </p:nvPicPr>
        <p:blipFill>
          <a:blip r:embed="rId4">
            <a:alphaModFix/>
          </a:blip>
          <a:stretch>
            <a:fillRect/>
          </a:stretch>
        </p:blipFill>
        <p:spPr>
          <a:xfrm>
            <a:off x="1825923" y="2432952"/>
            <a:ext cx="8219301" cy="30247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8" name="Shape 568"/>
        <p:cNvGrpSpPr/>
        <p:nvPr/>
      </p:nvGrpSpPr>
      <p:grpSpPr>
        <a:xfrm>
          <a:off x="0" y="0"/>
          <a:ext cx="0" cy="0"/>
          <a:chOff x="0" y="0"/>
          <a:chExt cx="0" cy="0"/>
        </a:xfrm>
      </p:grpSpPr>
      <p:sp>
        <p:nvSpPr>
          <p:cNvPr id="569" name="Google Shape;569;p6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0" name="Google Shape;570;p63"/>
          <p:cNvSpPr txBox="1"/>
          <p:nvPr>
            <p:ph idx="1" type="body"/>
          </p:nvPr>
        </p:nvSpPr>
        <p:spPr>
          <a:xfrm>
            <a:off x="770004" y="1519625"/>
            <a:ext cx="10567800" cy="43617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None/>
            </a:pPr>
            <a:r>
              <a:rPr lang="en-US" sz="1200">
                <a:solidFill>
                  <a:srgbClr val="292929"/>
                </a:solidFill>
                <a:latin typeface="Comfortaa SemiBold"/>
                <a:ea typeface="Comfortaa SemiBold"/>
                <a:cs typeface="Comfortaa SemiBold"/>
                <a:sym typeface="Comfortaa SemiBold"/>
              </a:rPr>
              <a:t>See the </a:t>
            </a:r>
            <a:r>
              <a:rPr lang="en-US" sz="1200">
                <a:solidFill>
                  <a:srgbClr val="292929"/>
                </a:solidFill>
                <a:latin typeface="Comfortaa SemiBold"/>
                <a:ea typeface="Comfortaa SemiBold"/>
                <a:cs typeface="Comfortaa SemiBold"/>
                <a:sym typeface="Comfortaa SemiBold"/>
              </a:rPr>
              <a:t>attached</a:t>
            </a:r>
            <a:r>
              <a:rPr lang="en-US" sz="1200">
                <a:solidFill>
                  <a:srgbClr val="292929"/>
                </a:solidFill>
                <a:latin typeface="Comfortaa SemiBold"/>
                <a:ea typeface="Comfortaa SemiBold"/>
                <a:cs typeface="Comfortaa SemiBold"/>
                <a:sym typeface="Comfortaa SemiBold"/>
              </a:rPr>
              <a:t>  </a:t>
            </a:r>
            <a:r>
              <a:rPr lang="en-US" sz="1200">
                <a:solidFill>
                  <a:srgbClr val="292929"/>
                </a:solidFill>
                <a:latin typeface="Comfortaa SemiBold"/>
                <a:ea typeface="Comfortaa SemiBold"/>
                <a:cs typeface="Comfortaa SemiBold"/>
                <a:sym typeface="Comfortaa SemiBold"/>
              </a:rPr>
              <a:t>scatter plot of Payload vs. Launch Site</a:t>
            </a:r>
            <a:endParaRPr sz="1200">
              <a:solidFill>
                <a:srgbClr val="292929"/>
              </a:solidFill>
              <a:latin typeface="Comfortaa SemiBold"/>
              <a:ea typeface="Comfortaa SemiBold"/>
              <a:cs typeface="Comfortaa SemiBold"/>
              <a:sym typeface="Comfortaa SemiBold"/>
            </a:endParaRPr>
          </a:p>
          <a:p>
            <a:pPr indent="0" lvl="0" marL="0" marR="0" rtl="0" algn="l">
              <a:lnSpc>
                <a:spcPct val="150000"/>
              </a:lnSpc>
              <a:spcBef>
                <a:spcPts val="1400"/>
              </a:spcBef>
              <a:spcAft>
                <a:spcPts val="0"/>
              </a:spcAft>
              <a:buNone/>
            </a:pPr>
            <a:r>
              <a:rPr lang="en-US" sz="1050">
                <a:solidFill>
                  <a:schemeClr val="dk1"/>
                </a:solidFill>
                <a:latin typeface="Comfortaa SemiBold"/>
                <a:ea typeface="Comfortaa SemiBold"/>
                <a:cs typeface="Comfortaa SemiBold"/>
                <a:sym typeface="Comfortaa SemiBold"/>
              </a:rPr>
              <a:t>Now if you observe Payload Vs. Launch Site scatter point chart you will find for the VAFB-SLC launchsite there are no rockets launched for heavy payload mass(greater than 10000).</a:t>
            </a:r>
            <a:endParaRPr>
              <a:latin typeface="Comfortaa SemiBold"/>
              <a:ea typeface="Comfortaa SemiBold"/>
              <a:cs typeface="Comfortaa SemiBold"/>
              <a:sym typeface="Comfortaa SemiBold"/>
            </a:endParaRPr>
          </a:p>
        </p:txBody>
      </p:sp>
      <p:sp>
        <p:nvSpPr>
          <p:cNvPr id="571" name="Google Shape;571;p63"/>
          <p:cNvSpPr txBox="1"/>
          <p:nvPr/>
        </p:nvSpPr>
        <p:spPr>
          <a:xfrm>
            <a:off x="770011" y="558375"/>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Payload vs. Launch Site</a:t>
            </a:r>
            <a:endParaRPr sz="595">
              <a:latin typeface="Comfortaa SemiBold"/>
              <a:ea typeface="Comfortaa SemiBold"/>
              <a:cs typeface="Comfortaa SemiBold"/>
              <a:sym typeface="Comfortaa SemiBold"/>
            </a:endParaRPr>
          </a:p>
        </p:txBody>
      </p:sp>
      <p:pic>
        <p:nvPicPr>
          <p:cNvPr id="572" name="Google Shape;572;p63"/>
          <p:cNvPicPr preferRelativeResize="0"/>
          <p:nvPr/>
        </p:nvPicPr>
        <p:blipFill>
          <a:blip r:embed="rId4">
            <a:alphaModFix/>
          </a:blip>
          <a:stretch>
            <a:fillRect/>
          </a:stretch>
        </p:blipFill>
        <p:spPr>
          <a:xfrm>
            <a:off x="1267225" y="2760850"/>
            <a:ext cx="9521149" cy="3571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Introduction</a:t>
            </a:r>
            <a:endParaRPr sz="3000">
              <a:solidFill>
                <a:srgbClr val="0B49CB"/>
              </a:solidFill>
              <a:latin typeface="Comfortaa SemiBold"/>
              <a:ea typeface="Comfortaa SemiBold"/>
              <a:cs typeface="Comfortaa SemiBold"/>
              <a:sym typeface="Comfortaa SemiBold"/>
            </a:endParaRPr>
          </a:p>
        </p:txBody>
      </p:sp>
      <p:sp>
        <p:nvSpPr>
          <p:cNvPr id="116" name="Google Shape;116;p19"/>
          <p:cNvSpPr txBox="1"/>
          <p:nvPr/>
        </p:nvSpPr>
        <p:spPr>
          <a:xfrm>
            <a:off x="766500" y="1418900"/>
            <a:ext cx="5329500" cy="5127300"/>
          </a:xfrm>
          <a:prstGeom prst="rect">
            <a:avLst/>
          </a:prstGeom>
          <a:noFill/>
          <a:ln>
            <a:noFill/>
          </a:ln>
        </p:spPr>
        <p:txBody>
          <a:bodyPr anchorCtr="0" anchor="t" bIns="45700" lIns="91425" spcFirstLastPara="1" rIns="91425" wrap="square" tIns="45700">
            <a:normAutofit fontScale="62500"/>
          </a:bodyPr>
          <a:lstStyle/>
          <a:p>
            <a:pPr indent="0" lvl="0" marL="0" marR="0" rtl="0" algn="l">
              <a:lnSpc>
                <a:spcPct val="90000"/>
              </a:lnSpc>
              <a:spcBef>
                <a:spcPts val="0"/>
              </a:spcBef>
              <a:spcAft>
                <a:spcPts val="0"/>
              </a:spcAft>
              <a:buNone/>
            </a:pPr>
            <a:r>
              <a:rPr b="1" lang="en-US" sz="2000">
                <a:solidFill>
                  <a:srgbClr val="292929"/>
                </a:solidFill>
                <a:latin typeface="Comfortaa"/>
                <a:ea typeface="Comfortaa"/>
                <a:cs typeface="Comfortaa"/>
                <a:sym typeface="Comfortaa"/>
              </a:rPr>
              <a:t>Project background and context</a:t>
            </a:r>
            <a:endParaRPr b="1" sz="2000">
              <a:solidFill>
                <a:srgbClr val="292929"/>
              </a:solidFill>
              <a:latin typeface="Comfortaa"/>
              <a:ea typeface="Comfortaa"/>
              <a:cs typeface="Comfortaa"/>
              <a:sym typeface="Comfortaa"/>
            </a:endParaRPr>
          </a:p>
          <a:p>
            <a:pPr indent="0" lvl="0" marL="0" marR="0" rtl="0" algn="l">
              <a:lnSpc>
                <a:spcPct val="150000"/>
              </a:lnSpc>
              <a:spcBef>
                <a:spcPts val="0"/>
              </a:spcBef>
              <a:spcAft>
                <a:spcPts val="0"/>
              </a:spcAft>
              <a:buNone/>
            </a:pPr>
            <a:r>
              <a:t/>
            </a:r>
            <a:endParaRPr sz="1800">
              <a:solidFill>
                <a:schemeClr val="dk1"/>
              </a:solidFill>
              <a:latin typeface="Comfortaa SemiBold"/>
              <a:ea typeface="Comfortaa SemiBold"/>
              <a:cs typeface="Comfortaa SemiBold"/>
              <a:sym typeface="Comfortaa SemiBold"/>
            </a:endParaRPr>
          </a:p>
          <a:p>
            <a:pPr indent="0" lvl="0" marL="0" marR="0" rtl="0" algn="l">
              <a:lnSpc>
                <a:spcPct val="150000"/>
              </a:lnSpc>
              <a:spcBef>
                <a:spcPts val="0"/>
              </a:spcBef>
              <a:spcAft>
                <a:spcPts val="0"/>
              </a:spcAft>
              <a:buNone/>
            </a:pPr>
            <a:r>
              <a:rPr b="1" lang="en-US" sz="2427">
                <a:solidFill>
                  <a:srgbClr val="595959"/>
                </a:solidFill>
                <a:latin typeface="Comfortaa"/>
                <a:ea typeface="Comfortaa"/>
                <a:cs typeface="Comfortaa"/>
                <a:sym typeface="Comfortaa"/>
              </a:rPr>
              <a:t>Space Exploration Technologies Corp (SpaceX) </a:t>
            </a:r>
            <a:r>
              <a:rPr b="1" lang="en-US" sz="2085">
                <a:solidFill>
                  <a:srgbClr val="595959"/>
                </a:solidFill>
                <a:latin typeface="Comfortaa"/>
                <a:ea typeface="Comfortaa"/>
                <a:cs typeface="Comfortaa"/>
                <a:sym typeface="Comfortaa"/>
              </a:rPr>
              <a:t>is a space aviation company that manufactures and launches rockets and spacecraft. It handles cargo resupply missions to space stations. SpaceX offers a complete range of heavy, medium and light lift launch capabilities. The launch vehicle that is introduced by the company includes Falcon 9 and Falcon Heavy. It has launch sites at Cape Canaveral Air Force Station (CCAFS) in Florida and Vandenberg Air Force Base (VAFB) in California. The company also offers human spaceflight, rideshare program. The company offers products and portfolios under the brand names SpaceX, Falcon, Falcon Heavy, and Dragon. It uses a development facility in McGregor, Texas to tests engines and structures. SpaceX is headquartered in Hawthorne, California, the US.</a:t>
            </a:r>
            <a:endParaRPr sz="1200">
              <a:latin typeface="Comfortaa SemiBold"/>
              <a:ea typeface="Comfortaa SemiBold"/>
              <a:cs typeface="Comfortaa SemiBold"/>
              <a:sym typeface="Comfortaa SemiBold"/>
            </a:endParaRPr>
          </a:p>
        </p:txBody>
      </p:sp>
      <p:pic>
        <p:nvPicPr>
          <p:cNvPr id="117" name="Google Shape;117;p19"/>
          <p:cNvPicPr preferRelativeResize="0"/>
          <p:nvPr/>
        </p:nvPicPr>
        <p:blipFill rotWithShape="1">
          <a:blip r:embed="rId4">
            <a:alphaModFix/>
          </a:blip>
          <a:srcRect b="5242" l="3833" r="2673" t="4374"/>
          <a:stretch/>
        </p:blipFill>
        <p:spPr>
          <a:xfrm>
            <a:off x="7237662" y="1632025"/>
            <a:ext cx="3601000" cy="1969950"/>
          </a:xfrm>
          <a:prstGeom prst="rect">
            <a:avLst/>
          </a:prstGeom>
          <a:no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118" name="Google Shape;118;p19"/>
          <p:cNvPicPr preferRelativeResize="0"/>
          <p:nvPr/>
        </p:nvPicPr>
        <p:blipFill rotWithShape="1">
          <a:blip r:embed="rId5">
            <a:alphaModFix/>
          </a:blip>
          <a:srcRect b="6453" l="2001" r="4013" t="5865"/>
          <a:stretch/>
        </p:blipFill>
        <p:spPr>
          <a:xfrm>
            <a:off x="7094475" y="4009450"/>
            <a:ext cx="3887364" cy="241775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6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8" name="Google Shape;578;p64"/>
          <p:cNvSpPr txBox="1"/>
          <p:nvPr>
            <p:ph idx="1" type="body"/>
          </p:nvPr>
        </p:nvSpPr>
        <p:spPr>
          <a:xfrm>
            <a:off x="770006" y="1523250"/>
            <a:ext cx="10515600" cy="38115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None/>
            </a:pPr>
            <a:r>
              <a:rPr lang="en-US" sz="1200">
                <a:solidFill>
                  <a:srgbClr val="292929"/>
                </a:solidFill>
                <a:latin typeface="Comfortaa SemiBold"/>
                <a:ea typeface="Comfortaa SemiBold"/>
                <a:cs typeface="Comfortaa SemiBold"/>
                <a:sym typeface="Comfortaa SemiBold"/>
              </a:rPr>
              <a:t>See attached </a:t>
            </a:r>
            <a:r>
              <a:rPr lang="en-US" sz="1200">
                <a:solidFill>
                  <a:srgbClr val="292929"/>
                </a:solidFill>
                <a:latin typeface="Comfortaa SemiBold"/>
                <a:ea typeface="Comfortaa SemiBold"/>
                <a:cs typeface="Comfortaa SemiBold"/>
                <a:sym typeface="Comfortaa SemiBold"/>
              </a:rPr>
              <a:t>bar chart for the success rate of each orbit type, by analysing the bar chart we can see that orbits ES-L1, GEO, HEO and SSO has the highest success rate of all the orbits available.</a:t>
            </a:r>
            <a:endParaRPr sz="400">
              <a:latin typeface="Comfortaa SemiBold"/>
              <a:ea typeface="Comfortaa SemiBold"/>
              <a:cs typeface="Comfortaa SemiBold"/>
              <a:sym typeface="Comfortaa SemiBold"/>
            </a:endParaRPr>
          </a:p>
        </p:txBody>
      </p:sp>
      <p:sp>
        <p:nvSpPr>
          <p:cNvPr id="579" name="Google Shape;579;p6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Success Rate vs. Orbit Type</a:t>
            </a:r>
            <a:endParaRPr sz="3000">
              <a:solidFill>
                <a:srgbClr val="0B49CB"/>
              </a:solidFill>
              <a:latin typeface="Comfortaa SemiBold"/>
              <a:ea typeface="Comfortaa SemiBold"/>
              <a:cs typeface="Comfortaa SemiBold"/>
              <a:sym typeface="Comfortaa SemiBold"/>
            </a:endParaRPr>
          </a:p>
        </p:txBody>
      </p:sp>
      <p:pic>
        <p:nvPicPr>
          <p:cNvPr id="580" name="Google Shape;580;p64"/>
          <p:cNvPicPr preferRelativeResize="0"/>
          <p:nvPr/>
        </p:nvPicPr>
        <p:blipFill>
          <a:blip r:embed="rId4">
            <a:alphaModFix/>
          </a:blip>
          <a:stretch>
            <a:fillRect/>
          </a:stretch>
        </p:blipFill>
        <p:spPr>
          <a:xfrm>
            <a:off x="3634150" y="2425275"/>
            <a:ext cx="4923700" cy="3659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4" name="Shape 584"/>
        <p:cNvGrpSpPr/>
        <p:nvPr/>
      </p:nvGrpSpPr>
      <p:grpSpPr>
        <a:xfrm>
          <a:off x="0" y="0"/>
          <a:ext cx="0" cy="0"/>
          <a:chOff x="0" y="0"/>
          <a:chExt cx="0" cy="0"/>
        </a:xfrm>
      </p:grpSpPr>
      <p:sp>
        <p:nvSpPr>
          <p:cNvPr id="585" name="Google Shape;585;p6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6" name="Google Shape;586;p65"/>
          <p:cNvSpPr txBox="1"/>
          <p:nvPr>
            <p:ph idx="1" type="body"/>
          </p:nvPr>
        </p:nvSpPr>
        <p:spPr>
          <a:xfrm>
            <a:off x="743906" y="1523250"/>
            <a:ext cx="10567800" cy="38115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None/>
            </a:pPr>
            <a:r>
              <a:rPr lang="en-US" sz="1200">
                <a:solidFill>
                  <a:srgbClr val="292929"/>
                </a:solidFill>
                <a:latin typeface="Comfortaa SemiBold"/>
                <a:ea typeface="Comfortaa SemiBold"/>
                <a:cs typeface="Comfortaa SemiBold"/>
                <a:sym typeface="Comfortaa SemiBold"/>
              </a:rPr>
              <a:t>See the attached </a:t>
            </a:r>
            <a:r>
              <a:rPr lang="en-US" sz="1200">
                <a:solidFill>
                  <a:srgbClr val="292929"/>
                </a:solidFill>
                <a:latin typeface="Comfortaa SemiBold"/>
                <a:ea typeface="Comfortaa SemiBold"/>
                <a:cs typeface="Comfortaa SemiBold"/>
                <a:sym typeface="Comfortaa SemiBold"/>
              </a:rPr>
              <a:t>scatter point of Flight number vs. Orbit type,</a:t>
            </a:r>
            <a:r>
              <a:rPr lang="en-US" sz="1200">
                <a:solidFill>
                  <a:srgbClr val="292929"/>
                </a:solidFill>
                <a:latin typeface="Comfortaa SemiBold"/>
                <a:ea typeface="Comfortaa SemiBold"/>
                <a:cs typeface="Comfortaa SemiBold"/>
                <a:sym typeface="Comfortaa SemiBold"/>
              </a:rPr>
              <a:t> </a:t>
            </a:r>
            <a:r>
              <a:rPr lang="en-US" sz="1200">
                <a:solidFill>
                  <a:schemeClr val="dk1"/>
                </a:solidFill>
                <a:latin typeface="Comfortaa SemiBold"/>
                <a:ea typeface="Comfortaa SemiBold"/>
                <a:cs typeface="Comfortaa SemiBold"/>
                <a:sym typeface="Comfortaa SemiBold"/>
              </a:rPr>
              <a:t>You should see that in the LEO orbit the Success appears related to the number of flights; on the other hand, there seems to be no relationship between flight number when in GTO orbit.</a:t>
            </a:r>
            <a:endParaRPr sz="1200">
              <a:latin typeface="Comfortaa SemiBold"/>
              <a:ea typeface="Comfortaa SemiBold"/>
              <a:cs typeface="Comfortaa SemiBold"/>
              <a:sym typeface="Comfortaa SemiBold"/>
            </a:endParaRPr>
          </a:p>
          <a:p>
            <a:pPr indent="0" lvl="0" marL="0" marR="0" rtl="0" algn="l">
              <a:lnSpc>
                <a:spcPct val="100000"/>
              </a:lnSpc>
              <a:spcBef>
                <a:spcPts val="1400"/>
              </a:spcBef>
              <a:spcAft>
                <a:spcPts val="0"/>
              </a:spcAft>
              <a:buNone/>
            </a:pPr>
            <a:r>
              <a:t/>
            </a:r>
            <a:endParaRPr/>
          </a:p>
        </p:txBody>
      </p:sp>
      <p:sp>
        <p:nvSpPr>
          <p:cNvPr id="587" name="Google Shape;587;p6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Flight Number vs. Orbit Type</a:t>
            </a:r>
            <a:endParaRPr sz="3000">
              <a:solidFill>
                <a:srgbClr val="0B49CB"/>
              </a:solidFill>
              <a:latin typeface="Comfortaa SemiBold"/>
              <a:ea typeface="Comfortaa SemiBold"/>
              <a:cs typeface="Comfortaa SemiBold"/>
              <a:sym typeface="Comfortaa SemiBold"/>
            </a:endParaRPr>
          </a:p>
        </p:txBody>
      </p:sp>
      <p:pic>
        <p:nvPicPr>
          <p:cNvPr id="588" name="Google Shape;588;p65"/>
          <p:cNvPicPr preferRelativeResize="0"/>
          <p:nvPr/>
        </p:nvPicPr>
        <p:blipFill>
          <a:blip r:embed="rId4">
            <a:alphaModFix/>
          </a:blip>
          <a:stretch>
            <a:fillRect/>
          </a:stretch>
        </p:blipFill>
        <p:spPr>
          <a:xfrm>
            <a:off x="3115425" y="2361950"/>
            <a:ext cx="5961151" cy="41605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2" name="Shape 592"/>
        <p:cNvGrpSpPr/>
        <p:nvPr/>
      </p:nvGrpSpPr>
      <p:grpSpPr>
        <a:xfrm>
          <a:off x="0" y="0"/>
          <a:ext cx="0" cy="0"/>
          <a:chOff x="0" y="0"/>
          <a:chExt cx="0" cy="0"/>
        </a:xfrm>
      </p:grpSpPr>
      <p:sp>
        <p:nvSpPr>
          <p:cNvPr id="593" name="Google Shape;593;p6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4" name="Google Shape;594;p66"/>
          <p:cNvSpPr txBox="1"/>
          <p:nvPr>
            <p:ph idx="1" type="body"/>
          </p:nvPr>
        </p:nvSpPr>
        <p:spPr>
          <a:xfrm>
            <a:off x="770007" y="1435750"/>
            <a:ext cx="10515600" cy="38115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None/>
            </a:pPr>
            <a:r>
              <a:rPr lang="en-US" sz="1200">
                <a:solidFill>
                  <a:srgbClr val="292929"/>
                </a:solidFill>
                <a:latin typeface="Comfortaa SemiBold"/>
                <a:ea typeface="Comfortaa SemiBold"/>
                <a:cs typeface="Comfortaa SemiBold"/>
                <a:sym typeface="Comfortaa SemiBold"/>
              </a:rPr>
              <a:t>See attached scatterplot of the Payload vs. Orbit Type, we observe </a:t>
            </a:r>
            <a:r>
              <a:rPr lang="en-US" sz="1200">
                <a:solidFill>
                  <a:schemeClr val="dk1"/>
                </a:solidFill>
                <a:latin typeface="Comfortaa"/>
                <a:ea typeface="Comfortaa"/>
                <a:cs typeface="Comfortaa"/>
                <a:sym typeface="Comfortaa"/>
              </a:rPr>
              <a:t>that with heavy payloads the successful landing or positive landing rate are more for Polar,LEO and ISS.  However for GTO we cannot distinguish this well as both positive landing rate and negative landing(unsuccessful mission) are both there here.</a:t>
            </a:r>
            <a:endParaRPr sz="1200">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None/>
            </a:pPr>
            <a:r>
              <a:t/>
            </a:r>
            <a:endParaRPr sz="1300">
              <a:solidFill>
                <a:srgbClr val="292929"/>
              </a:solidFill>
              <a:latin typeface="Comfortaa SemiBold"/>
              <a:ea typeface="Comfortaa SemiBold"/>
              <a:cs typeface="Comfortaa SemiBold"/>
              <a:sym typeface="Comfortaa SemiBold"/>
            </a:endParaRPr>
          </a:p>
        </p:txBody>
      </p:sp>
      <p:sp>
        <p:nvSpPr>
          <p:cNvPr id="595" name="Google Shape;595;p6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Payload vs. Orbit Type</a:t>
            </a:r>
            <a:endParaRPr sz="3000">
              <a:solidFill>
                <a:srgbClr val="0B49CB"/>
              </a:solidFill>
              <a:latin typeface="Comfortaa SemiBold"/>
              <a:ea typeface="Comfortaa SemiBold"/>
              <a:cs typeface="Comfortaa SemiBold"/>
              <a:sym typeface="Comfortaa SemiBold"/>
            </a:endParaRPr>
          </a:p>
        </p:txBody>
      </p:sp>
      <p:pic>
        <p:nvPicPr>
          <p:cNvPr id="596" name="Google Shape;596;p66"/>
          <p:cNvPicPr preferRelativeResize="0"/>
          <p:nvPr/>
        </p:nvPicPr>
        <p:blipFill>
          <a:blip r:embed="rId4">
            <a:alphaModFix/>
          </a:blip>
          <a:stretch>
            <a:fillRect/>
          </a:stretch>
        </p:blipFill>
        <p:spPr>
          <a:xfrm>
            <a:off x="1965100" y="2486900"/>
            <a:ext cx="8261799" cy="37677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0" name="Shape 600"/>
        <p:cNvGrpSpPr/>
        <p:nvPr/>
      </p:nvGrpSpPr>
      <p:grpSpPr>
        <a:xfrm>
          <a:off x="0" y="0"/>
          <a:ext cx="0" cy="0"/>
          <a:chOff x="0" y="0"/>
          <a:chExt cx="0" cy="0"/>
        </a:xfrm>
      </p:grpSpPr>
      <p:sp>
        <p:nvSpPr>
          <p:cNvPr id="601" name="Google Shape;601;p6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2" name="Google Shape;602;p67"/>
          <p:cNvSpPr txBox="1"/>
          <p:nvPr>
            <p:ph idx="1" type="body"/>
          </p:nvPr>
        </p:nvSpPr>
        <p:spPr>
          <a:xfrm>
            <a:off x="679575" y="1438225"/>
            <a:ext cx="11130600" cy="38115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None/>
            </a:pPr>
            <a:r>
              <a:rPr lang="en-US" sz="1200">
                <a:solidFill>
                  <a:srgbClr val="292929"/>
                </a:solidFill>
                <a:latin typeface="Comfortaa SemiBold"/>
                <a:ea typeface="Comfortaa SemiBold"/>
                <a:cs typeface="Comfortaa SemiBold"/>
                <a:sym typeface="Comfortaa SemiBold"/>
              </a:rPr>
              <a:t>S</a:t>
            </a:r>
            <a:r>
              <a:rPr lang="en-US" sz="1200">
                <a:solidFill>
                  <a:srgbClr val="292929"/>
                </a:solidFill>
                <a:latin typeface="Comfortaa SemiBold"/>
                <a:ea typeface="Comfortaa SemiBold"/>
                <a:cs typeface="Comfortaa SemiBold"/>
                <a:sym typeface="Comfortaa SemiBold"/>
              </a:rPr>
              <a:t>ee</a:t>
            </a:r>
            <a:r>
              <a:rPr lang="en-US" sz="1200">
                <a:solidFill>
                  <a:srgbClr val="292929"/>
                </a:solidFill>
                <a:latin typeface="Comfortaa SemiBold"/>
                <a:ea typeface="Comfortaa SemiBold"/>
                <a:cs typeface="Comfortaa SemiBold"/>
                <a:sym typeface="Comfortaa SemiBold"/>
              </a:rPr>
              <a:t> attached line chart of yearly average success rate, note that </a:t>
            </a:r>
            <a:r>
              <a:rPr lang="en-US" sz="1200">
                <a:solidFill>
                  <a:schemeClr val="dk1"/>
                </a:solidFill>
                <a:latin typeface="Comfortaa SemiBold"/>
                <a:ea typeface="Comfortaa SemiBold"/>
                <a:cs typeface="Comfortaa SemiBold"/>
                <a:sym typeface="Comfortaa SemiBold"/>
              </a:rPr>
              <a:t>you can observe that the </a:t>
            </a:r>
            <a:r>
              <a:rPr lang="en-US" sz="1200">
                <a:solidFill>
                  <a:schemeClr val="dk1"/>
                </a:solidFill>
                <a:latin typeface="Comfortaa SemiBold"/>
                <a:ea typeface="Comfortaa SemiBold"/>
                <a:cs typeface="Comfortaa SemiBold"/>
                <a:sym typeface="Comfortaa SemiBold"/>
              </a:rPr>
              <a:t>success</a:t>
            </a:r>
            <a:r>
              <a:rPr lang="en-US" sz="1200">
                <a:solidFill>
                  <a:schemeClr val="dk1"/>
                </a:solidFill>
                <a:latin typeface="Comfortaa SemiBold"/>
                <a:ea typeface="Comfortaa SemiBold"/>
                <a:cs typeface="Comfortaa SemiBold"/>
                <a:sym typeface="Comfortaa SemiBold"/>
              </a:rPr>
              <a:t> rate since 2013 kept increasing </a:t>
            </a:r>
            <a:endParaRPr sz="1200">
              <a:solidFill>
                <a:schemeClr val="dk1"/>
              </a:solidFill>
              <a:latin typeface="Comfortaa SemiBold"/>
              <a:ea typeface="Comfortaa SemiBold"/>
              <a:cs typeface="Comfortaa SemiBold"/>
              <a:sym typeface="Comfortaa SemiBold"/>
            </a:endParaRPr>
          </a:p>
          <a:p>
            <a:pPr indent="0" lvl="0" marL="0" marR="0" rtl="0" algn="l">
              <a:lnSpc>
                <a:spcPct val="150000"/>
              </a:lnSpc>
              <a:spcBef>
                <a:spcPts val="0"/>
              </a:spcBef>
              <a:spcAft>
                <a:spcPts val="0"/>
              </a:spcAft>
              <a:buNone/>
            </a:pPr>
            <a:r>
              <a:rPr lang="en-US" sz="1200">
                <a:solidFill>
                  <a:schemeClr val="dk1"/>
                </a:solidFill>
                <a:latin typeface="Comfortaa SemiBold"/>
                <a:ea typeface="Comfortaa SemiBold"/>
                <a:cs typeface="Comfortaa SemiBold"/>
                <a:sym typeface="Comfortaa SemiBold"/>
              </a:rPr>
              <a:t>till 2020</a:t>
            </a:r>
            <a:endParaRPr sz="1200">
              <a:latin typeface="Comfortaa SemiBold"/>
              <a:ea typeface="Comfortaa SemiBold"/>
              <a:cs typeface="Comfortaa SemiBold"/>
              <a:sym typeface="Comfortaa SemiBold"/>
            </a:endParaRPr>
          </a:p>
          <a:p>
            <a:pPr indent="0" lvl="0" marL="0" marR="0" rtl="0" algn="l">
              <a:lnSpc>
                <a:spcPct val="100000"/>
              </a:lnSpc>
              <a:spcBef>
                <a:spcPts val="1400"/>
              </a:spcBef>
              <a:spcAft>
                <a:spcPts val="0"/>
              </a:spcAft>
              <a:buNone/>
            </a:pPr>
            <a:r>
              <a:t/>
            </a:r>
            <a:endParaRPr/>
          </a:p>
        </p:txBody>
      </p:sp>
      <p:sp>
        <p:nvSpPr>
          <p:cNvPr id="603" name="Google Shape;603;p6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Launch Success Yearly Trend</a:t>
            </a:r>
            <a:endParaRPr sz="595">
              <a:latin typeface="Comfortaa SemiBold"/>
              <a:ea typeface="Comfortaa SemiBold"/>
              <a:cs typeface="Comfortaa SemiBold"/>
              <a:sym typeface="Comfortaa SemiBold"/>
            </a:endParaRPr>
          </a:p>
        </p:txBody>
      </p:sp>
      <p:pic>
        <p:nvPicPr>
          <p:cNvPr id="604" name="Google Shape;604;p67"/>
          <p:cNvPicPr preferRelativeResize="0"/>
          <p:nvPr/>
        </p:nvPicPr>
        <p:blipFill>
          <a:blip r:embed="rId4">
            <a:alphaModFix/>
          </a:blip>
          <a:stretch>
            <a:fillRect/>
          </a:stretch>
        </p:blipFill>
        <p:spPr>
          <a:xfrm>
            <a:off x="3175050" y="2164388"/>
            <a:ext cx="5705475" cy="40290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8" name="Shape 608"/>
        <p:cNvGrpSpPr/>
        <p:nvPr/>
      </p:nvGrpSpPr>
      <p:grpSpPr>
        <a:xfrm>
          <a:off x="0" y="0"/>
          <a:ext cx="0" cy="0"/>
          <a:chOff x="0" y="0"/>
          <a:chExt cx="0" cy="0"/>
        </a:xfrm>
      </p:grpSpPr>
      <p:sp>
        <p:nvSpPr>
          <p:cNvPr id="609" name="Google Shape;609;p6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0" name="Google Shape;610;p68"/>
          <p:cNvSpPr txBox="1"/>
          <p:nvPr>
            <p:ph idx="1" type="body"/>
          </p:nvPr>
        </p:nvSpPr>
        <p:spPr>
          <a:xfrm>
            <a:off x="2509200" y="1776275"/>
            <a:ext cx="7173600" cy="11841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1400"/>
              </a:spcBef>
              <a:spcAft>
                <a:spcPts val="0"/>
              </a:spcAft>
              <a:buSzPts val="605"/>
              <a:buNone/>
            </a:pPr>
            <a:r>
              <a:rPr lang="en-US" sz="1390">
                <a:solidFill>
                  <a:srgbClr val="212121"/>
                </a:solidFill>
              </a:rPr>
              <a:t>Sql Query to solve </a:t>
            </a:r>
            <a:r>
              <a:rPr lang="en-US" sz="1390">
                <a:solidFill>
                  <a:srgbClr val="212121"/>
                </a:solidFill>
              </a:rPr>
              <a:t>question</a:t>
            </a:r>
            <a:r>
              <a:rPr lang="en-US" sz="1390">
                <a:solidFill>
                  <a:srgbClr val="212121"/>
                </a:solidFill>
              </a:rPr>
              <a:t>.</a:t>
            </a:r>
            <a:endParaRPr sz="1390">
              <a:solidFill>
                <a:srgbClr val="212121"/>
              </a:solidFill>
            </a:endParaRPr>
          </a:p>
          <a:p>
            <a:pPr indent="0" lvl="0" marL="0" marR="0" rtl="0" algn="l">
              <a:lnSpc>
                <a:spcPct val="80000"/>
              </a:lnSpc>
              <a:spcBef>
                <a:spcPts val="1400"/>
              </a:spcBef>
              <a:spcAft>
                <a:spcPts val="0"/>
              </a:spcAft>
              <a:buSzPts val="605"/>
              <a:buNone/>
            </a:pPr>
            <a:r>
              <a:rPr lang="en-US" sz="1390">
                <a:solidFill>
                  <a:srgbClr val="212121"/>
                </a:solidFill>
              </a:rPr>
              <a:t>q </a:t>
            </a:r>
            <a:r>
              <a:rPr b="1" lang="en-US" sz="1390">
                <a:solidFill>
                  <a:srgbClr val="212121"/>
                </a:solidFill>
              </a:rPr>
              <a:t>=</a:t>
            </a:r>
            <a:r>
              <a:rPr lang="en-US" sz="1390">
                <a:solidFill>
                  <a:srgbClr val="212121"/>
                </a:solidFill>
              </a:rPr>
              <a:t> pd</a:t>
            </a:r>
            <a:r>
              <a:rPr b="1" lang="en-US" sz="1390">
                <a:solidFill>
                  <a:srgbClr val="212121"/>
                </a:solidFill>
              </a:rPr>
              <a:t>.</a:t>
            </a:r>
            <a:r>
              <a:rPr lang="en-US" sz="1390">
                <a:solidFill>
                  <a:srgbClr val="212121"/>
                </a:solidFill>
              </a:rPr>
              <a:t>read_sql('select distinct Launch_Site from SPACEXTBL', con)</a:t>
            </a:r>
            <a:endParaRPr sz="1390">
              <a:solidFill>
                <a:srgbClr val="212121"/>
              </a:solidFill>
            </a:endParaRPr>
          </a:p>
          <a:p>
            <a:pPr indent="0" lvl="0" marL="0" marR="0" rtl="0" algn="l">
              <a:lnSpc>
                <a:spcPct val="80000"/>
              </a:lnSpc>
              <a:spcBef>
                <a:spcPts val="1400"/>
              </a:spcBef>
              <a:spcAft>
                <a:spcPts val="0"/>
              </a:spcAft>
              <a:buSzPts val="605"/>
              <a:buNone/>
            </a:pPr>
            <a:r>
              <a:rPr lang="en-US" sz="1390">
                <a:solidFill>
                  <a:srgbClr val="212121"/>
                </a:solidFill>
              </a:rPr>
              <a:t>q</a:t>
            </a:r>
            <a:endParaRPr sz="1390">
              <a:solidFill>
                <a:srgbClr val="212121"/>
              </a:solidFill>
            </a:endParaRPr>
          </a:p>
          <a:p>
            <a:pPr indent="0" lvl="0" marL="457200" marR="0" rtl="0" algn="l">
              <a:lnSpc>
                <a:spcPct val="80000"/>
              </a:lnSpc>
              <a:spcBef>
                <a:spcPts val="1400"/>
              </a:spcBef>
              <a:spcAft>
                <a:spcPts val="0"/>
              </a:spcAft>
              <a:buSzPts val="605"/>
              <a:buNone/>
            </a:pPr>
            <a:r>
              <a:t/>
            </a:r>
            <a:endParaRPr sz="1210">
              <a:solidFill>
                <a:srgbClr val="292929"/>
              </a:solidFill>
            </a:endParaRPr>
          </a:p>
        </p:txBody>
      </p:sp>
      <p:sp>
        <p:nvSpPr>
          <p:cNvPr id="611" name="Google Shape;611;p6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All Launch Site Names</a:t>
            </a:r>
            <a:endParaRPr sz="595">
              <a:latin typeface="Comfortaa SemiBold"/>
              <a:ea typeface="Comfortaa SemiBold"/>
              <a:cs typeface="Comfortaa SemiBold"/>
              <a:sym typeface="Comfortaa SemiBold"/>
            </a:endParaRPr>
          </a:p>
        </p:txBody>
      </p:sp>
      <p:pic>
        <p:nvPicPr>
          <p:cNvPr id="612" name="Google Shape;612;p68"/>
          <p:cNvPicPr preferRelativeResize="0"/>
          <p:nvPr/>
        </p:nvPicPr>
        <p:blipFill>
          <a:blip r:embed="rId4">
            <a:alphaModFix/>
          </a:blip>
          <a:stretch>
            <a:fillRect/>
          </a:stretch>
        </p:blipFill>
        <p:spPr>
          <a:xfrm>
            <a:off x="4545000" y="3066075"/>
            <a:ext cx="2253800" cy="27250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6" name="Shape 616"/>
        <p:cNvGrpSpPr/>
        <p:nvPr/>
      </p:nvGrpSpPr>
      <p:grpSpPr>
        <a:xfrm>
          <a:off x="0" y="0"/>
          <a:ext cx="0" cy="0"/>
          <a:chOff x="0" y="0"/>
          <a:chExt cx="0" cy="0"/>
        </a:xfrm>
      </p:grpSpPr>
      <p:sp>
        <p:nvSpPr>
          <p:cNvPr id="617" name="Google Shape;617;p6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8" name="Google Shape;618;p69"/>
          <p:cNvSpPr txBox="1"/>
          <p:nvPr>
            <p:ph idx="1" type="body"/>
          </p:nvPr>
        </p:nvSpPr>
        <p:spPr>
          <a:xfrm>
            <a:off x="2041525" y="1519750"/>
            <a:ext cx="7805100" cy="16773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1400"/>
              </a:spcBef>
              <a:spcAft>
                <a:spcPts val="0"/>
              </a:spcAft>
              <a:buNone/>
            </a:pPr>
            <a:r>
              <a:t/>
            </a:r>
            <a:endParaRPr sz="1000">
              <a:solidFill>
                <a:srgbClr val="212121"/>
              </a:solidFill>
            </a:endParaRPr>
          </a:p>
          <a:p>
            <a:pPr indent="0" lvl="0" marL="0" rtl="0" algn="l">
              <a:lnSpc>
                <a:spcPct val="80000"/>
              </a:lnSpc>
              <a:spcBef>
                <a:spcPts val="1400"/>
              </a:spcBef>
              <a:spcAft>
                <a:spcPts val="0"/>
              </a:spcAft>
              <a:buClr>
                <a:schemeClr val="dk1"/>
              </a:buClr>
              <a:buSzPts val="605"/>
              <a:buFont typeface="Arial"/>
              <a:buNone/>
            </a:pPr>
            <a:r>
              <a:rPr lang="en-US" sz="1390">
                <a:solidFill>
                  <a:srgbClr val="212121"/>
                </a:solidFill>
              </a:rPr>
              <a:t>Sql Query to solve question.</a:t>
            </a:r>
            <a:endParaRPr sz="1000">
              <a:solidFill>
                <a:srgbClr val="212121"/>
              </a:solidFill>
            </a:endParaRPr>
          </a:p>
          <a:p>
            <a:pPr indent="0" lvl="0" marL="0" marR="0" rtl="0" algn="l">
              <a:lnSpc>
                <a:spcPct val="100000"/>
              </a:lnSpc>
              <a:spcBef>
                <a:spcPts val="1400"/>
              </a:spcBef>
              <a:spcAft>
                <a:spcPts val="0"/>
              </a:spcAft>
              <a:buNone/>
            </a:pPr>
            <a:r>
              <a:rPr lang="en-US" sz="1300">
                <a:solidFill>
                  <a:srgbClr val="212121"/>
                </a:solidFill>
                <a:latin typeface="Comfortaa SemiBold"/>
                <a:ea typeface="Comfortaa SemiBold"/>
                <a:cs typeface="Comfortaa SemiBold"/>
                <a:sym typeface="Comfortaa SemiBold"/>
              </a:rPr>
              <a:t>q = pd.read_sql("select * from SPACEXTBL where Launch_Site like 'CCA%' limit 5", con)</a:t>
            </a:r>
            <a:endParaRPr sz="1300">
              <a:solidFill>
                <a:srgbClr val="212121"/>
              </a:solidFill>
              <a:latin typeface="Comfortaa SemiBold"/>
              <a:ea typeface="Comfortaa SemiBold"/>
              <a:cs typeface="Comfortaa SemiBold"/>
              <a:sym typeface="Comfortaa SemiBold"/>
            </a:endParaRPr>
          </a:p>
          <a:p>
            <a:pPr indent="0" lvl="0" marL="0" marR="0" rtl="0" algn="l">
              <a:lnSpc>
                <a:spcPct val="100000"/>
              </a:lnSpc>
              <a:spcBef>
                <a:spcPts val="1400"/>
              </a:spcBef>
              <a:spcAft>
                <a:spcPts val="0"/>
              </a:spcAft>
              <a:buNone/>
            </a:pPr>
            <a:r>
              <a:rPr lang="en-US" sz="1300">
                <a:solidFill>
                  <a:srgbClr val="212121"/>
                </a:solidFill>
                <a:latin typeface="Comfortaa SemiBold"/>
                <a:ea typeface="Comfortaa SemiBold"/>
                <a:cs typeface="Comfortaa SemiBold"/>
                <a:sym typeface="Comfortaa SemiBold"/>
              </a:rPr>
              <a:t>q</a:t>
            </a:r>
            <a:endParaRPr sz="1300">
              <a:solidFill>
                <a:srgbClr val="212121"/>
              </a:solidFill>
              <a:latin typeface="Comfortaa SemiBold"/>
              <a:ea typeface="Comfortaa SemiBold"/>
              <a:cs typeface="Comfortaa SemiBold"/>
              <a:sym typeface="Comfortaa SemiBold"/>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619" name="Google Shape;619;p6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Launch Site Names Begin with 'CCA'</a:t>
            </a:r>
            <a:endParaRPr sz="595">
              <a:latin typeface="Comfortaa SemiBold"/>
              <a:ea typeface="Comfortaa SemiBold"/>
              <a:cs typeface="Comfortaa SemiBold"/>
              <a:sym typeface="Comfortaa SemiBold"/>
            </a:endParaRPr>
          </a:p>
        </p:txBody>
      </p:sp>
      <p:pic>
        <p:nvPicPr>
          <p:cNvPr id="620" name="Google Shape;620;p69"/>
          <p:cNvPicPr preferRelativeResize="0"/>
          <p:nvPr/>
        </p:nvPicPr>
        <p:blipFill>
          <a:blip r:embed="rId4">
            <a:alphaModFix/>
          </a:blip>
          <a:stretch>
            <a:fillRect/>
          </a:stretch>
        </p:blipFill>
        <p:spPr>
          <a:xfrm>
            <a:off x="946125" y="3418550"/>
            <a:ext cx="9995901" cy="25730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sp>
        <p:nvSpPr>
          <p:cNvPr id="625" name="Google Shape;625;p7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6" name="Google Shape;626;p70"/>
          <p:cNvSpPr txBox="1"/>
          <p:nvPr>
            <p:ph idx="1" type="body"/>
          </p:nvPr>
        </p:nvSpPr>
        <p:spPr>
          <a:xfrm>
            <a:off x="770010" y="1529600"/>
            <a:ext cx="97455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a:solidFill>
                  <a:srgbClr val="292929"/>
                </a:solidFill>
              </a:rPr>
              <a:t>We c</a:t>
            </a:r>
            <a:r>
              <a:rPr lang="en-US">
                <a:solidFill>
                  <a:srgbClr val="292929"/>
                </a:solidFill>
                <a:latin typeface="Arial"/>
                <a:ea typeface="Arial"/>
                <a:cs typeface="Arial"/>
                <a:sym typeface="Arial"/>
              </a:rPr>
              <a:t>alculated the total payload carried by boosters from NASA by using the following code </a:t>
            </a:r>
            <a:r>
              <a:rPr lang="en-US">
                <a:solidFill>
                  <a:srgbClr val="292929"/>
                </a:solidFill>
              </a:rPr>
              <a:t>block:</a:t>
            </a:r>
            <a:endParaRPr>
              <a:solidFill>
                <a:srgbClr val="292929"/>
              </a:solidFill>
            </a:endParaRPr>
          </a:p>
          <a:p>
            <a:pPr indent="0" lvl="0" marL="0" marR="0" rtl="0" algn="l">
              <a:lnSpc>
                <a:spcPct val="100000"/>
              </a:lnSpc>
              <a:spcBef>
                <a:spcPts val="0"/>
              </a:spcBef>
              <a:spcAft>
                <a:spcPts val="0"/>
              </a:spcAft>
              <a:buNone/>
            </a:pPr>
            <a:r>
              <a:t/>
            </a:r>
            <a:endParaRPr>
              <a:solidFill>
                <a:srgbClr val="292929"/>
              </a:solidFill>
            </a:endParaRPr>
          </a:p>
          <a:p>
            <a:pPr indent="0" lvl="0" marL="0" marR="0" rtl="0" algn="l">
              <a:lnSpc>
                <a:spcPct val="150000"/>
              </a:lnSpc>
              <a:spcBef>
                <a:spcPts val="0"/>
              </a:spcBef>
              <a:spcAft>
                <a:spcPts val="0"/>
              </a:spcAft>
              <a:buNone/>
            </a:pPr>
            <a:r>
              <a:rPr lang="en-US" sz="1800">
                <a:solidFill>
                  <a:srgbClr val="212121"/>
                </a:solidFill>
              </a:rPr>
              <a:t>total_mass</a:t>
            </a:r>
            <a:r>
              <a:rPr b="1" lang="en-US" sz="1800">
                <a:solidFill>
                  <a:srgbClr val="212121"/>
                </a:solidFill>
              </a:rPr>
              <a:t>=</a:t>
            </a:r>
            <a:r>
              <a:rPr lang="en-US" sz="1800">
                <a:solidFill>
                  <a:srgbClr val="212121"/>
                </a:solidFill>
              </a:rPr>
              <a:t>df["PAYLOAD_MASS__KG_"]</a:t>
            </a:r>
            <a:r>
              <a:rPr b="1" lang="en-US" sz="1800">
                <a:solidFill>
                  <a:srgbClr val="212121"/>
                </a:solidFill>
              </a:rPr>
              <a:t>.</a:t>
            </a:r>
            <a:r>
              <a:rPr lang="en-US" sz="1800">
                <a:solidFill>
                  <a:srgbClr val="212121"/>
                </a:solidFill>
              </a:rPr>
              <a:t>sum()</a:t>
            </a:r>
            <a:endParaRPr sz="1800">
              <a:solidFill>
                <a:srgbClr val="212121"/>
              </a:solidFill>
            </a:endParaRPr>
          </a:p>
          <a:p>
            <a:pPr indent="0" lvl="0" marL="0" rtl="0" algn="l">
              <a:lnSpc>
                <a:spcPct val="150000"/>
              </a:lnSpc>
              <a:spcBef>
                <a:spcPts val="0"/>
              </a:spcBef>
              <a:spcAft>
                <a:spcPts val="0"/>
              </a:spcAft>
              <a:buClr>
                <a:schemeClr val="dk1"/>
              </a:buClr>
              <a:buSzPts val="1100"/>
              <a:buFont typeface="Arial"/>
              <a:buNone/>
            </a:pPr>
            <a:r>
              <a:rPr lang="en-US" sz="1800">
                <a:solidFill>
                  <a:srgbClr val="212121"/>
                </a:solidFill>
              </a:rPr>
              <a:t>print(f"the total mass transported by NASA (CRS) is {total_mass}KG")</a:t>
            </a:r>
            <a:endParaRPr sz="1800">
              <a:solidFill>
                <a:srgbClr val="212121"/>
              </a:solidFill>
            </a:endParaRPr>
          </a:p>
          <a:p>
            <a:pPr indent="0" lvl="0" marL="0" marR="0" rtl="0" algn="l">
              <a:lnSpc>
                <a:spcPct val="100000"/>
              </a:lnSpc>
              <a:spcBef>
                <a:spcPts val="0"/>
              </a:spcBef>
              <a:spcAft>
                <a:spcPts val="0"/>
              </a:spcAft>
              <a:buNone/>
            </a:pPr>
            <a:r>
              <a:t/>
            </a:r>
            <a:endParaRPr>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a:p>
        </p:txBody>
      </p:sp>
      <p:sp>
        <p:nvSpPr>
          <p:cNvPr id="627" name="Google Shape;627;p7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Total Payload Mass</a:t>
            </a:r>
            <a:endParaRPr sz="595">
              <a:latin typeface="Comfortaa SemiBold"/>
              <a:ea typeface="Comfortaa SemiBold"/>
              <a:cs typeface="Comfortaa SemiBold"/>
              <a:sym typeface="Comfortaa SemiBold"/>
            </a:endParaRPr>
          </a:p>
        </p:txBody>
      </p:sp>
      <p:pic>
        <p:nvPicPr>
          <p:cNvPr id="628" name="Google Shape;628;p70"/>
          <p:cNvPicPr preferRelativeResize="0"/>
          <p:nvPr/>
        </p:nvPicPr>
        <p:blipFill>
          <a:blip r:embed="rId4">
            <a:alphaModFix/>
          </a:blip>
          <a:stretch>
            <a:fillRect/>
          </a:stretch>
        </p:blipFill>
        <p:spPr>
          <a:xfrm>
            <a:off x="1249562" y="3307500"/>
            <a:ext cx="9556475" cy="18828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2" name="Shape 632"/>
        <p:cNvGrpSpPr/>
        <p:nvPr/>
      </p:nvGrpSpPr>
      <p:grpSpPr>
        <a:xfrm>
          <a:off x="0" y="0"/>
          <a:ext cx="0" cy="0"/>
          <a:chOff x="0" y="0"/>
          <a:chExt cx="0" cy="0"/>
        </a:xfrm>
      </p:grpSpPr>
      <p:sp>
        <p:nvSpPr>
          <p:cNvPr id="633" name="Google Shape;633;p7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4" name="Google Shape;634;p71"/>
          <p:cNvSpPr txBox="1"/>
          <p:nvPr>
            <p:ph idx="1" type="body"/>
          </p:nvPr>
        </p:nvSpPr>
        <p:spPr>
          <a:xfrm>
            <a:off x="770010" y="1559200"/>
            <a:ext cx="97455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a:solidFill>
                  <a:srgbClr val="292929"/>
                </a:solidFill>
                <a:latin typeface="Comfortaa SemiBold"/>
                <a:ea typeface="Comfortaa SemiBold"/>
                <a:cs typeface="Comfortaa SemiBold"/>
                <a:sym typeface="Comfortaa SemiBold"/>
              </a:rPr>
              <a:t>T</a:t>
            </a:r>
            <a:r>
              <a:rPr lang="en-US">
                <a:solidFill>
                  <a:srgbClr val="292929"/>
                </a:solidFill>
                <a:latin typeface="Comfortaa SemiBold"/>
                <a:ea typeface="Comfortaa SemiBold"/>
                <a:cs typeface="Comfortaa SemiBold"/>
                <a:sym typeface="Comfortaa SemiBold"/>
              </a:rPr>
              <a:t>he average payload mass carried by booster version F9 v1.1 </a:t>
            </a:r>
            <a:r>
              <a:rPr lang="en-US">
                <a:latin typeface="Comfortaa SemiBold"/>
                <a:ea typeface="Comfortaa SemiBold"/>
                <a:cs typeface="Comfortaa SemiBold"/>
                <a:sym typeface="Comfortaa SemiBold"/>
              </a:rPr>
              <a:t>by using a Sql Query</a:t>
            </a:r>
            <a:endParaRPr>
              <a:latin typeface="Comfortaa SemiBold"/>
              <a:ea typeface="Comfortaa SemiBold"/>
              <a:cs typeface="Comfortaa SemiBold"/>
              <a:sym typeface="Comfortaa SemiBold"/>
            </a:endParaRPr>
          </a:p>
        </p:txBody>
      </p:sp>
      <p:sp>
        <p:nvSpPr>
          <p:cNvPr id="635" name="Google Shape;635;p7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Average Payload Mass by F9 v1.1</a:t>
            </a:r>
            <a:endParaRPr sz="3000">
              <a:latin typeface="Comfortaa SemiBold"/>
              <a:ea typeface="Comfortaa SemiBold"/>
              <a:cs typeface="Comfortaa SemiBold"/>
              <a:sym typeface="Comfortaa SemiBold"/>
            </a:endParaRPr>
          </a:p>
        </p:txBody>
      </p:sp>
      <p:pic>
        <p:nvPicPr>
          <p:cNvPr id="636" name="Google Shape;636;p71"/>
          <p:cNvPicPr preferRelativeResize="0"/>
          <p:nvPr/>
        </p:nvPicPr>
        <p:blipFill>
          <a:blip r:embed="rId4">
            <a:alphaModFix/>
          </a:blip>
          <a:stretch>
            <a:fillRect/>
          </a:stretch>
        </p:blipFill>
        <p:spPr>
          <a:xfrm>
            <a:off x="815630" y="2477255"/>
            <a:ext cx="9803864" cy="21587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0" name="Shape 640"/>
        <p:cNvGrpSpPr/>
        <p:nvPr/>
      </p:nvGrpSpPr>
      <p:grpSpPr>
        <a:xfrm>
          <a:off x="0" y="0"/>
          <a:ext cx="0" cy="0"/>
          <a:chOff x="0" y="0"/>
          <a:chExt cx="0" cy="0"/>
        </a:xfrm>
      </p:grpSpPr>
      <p:sp>
        <p:nvSpPr>
          <p:cNvPr id="641" name="Google Shape;641;p7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2" name="Google Shape;642;p72"/>
          <p:cNvSpPr txBox="1"/>
          <p:nvPr>
            <p:ph idx="1" type="body"/>
          </p:nvPr>
        </p:nvSpPr>
        <p:spPr>
          <a:xfrm>
            <a:off x="770010" y="1509850"/>
            <a:ext cx="97455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a:solidFill>
                  <a:srgbClr val="292929"/>
                </a:solidFill>
                <a:latin typeface="Comfortaa SemiBold"/>
                <a:ea typeface="Comfortaa SemiBold"/>
                <a:cs typeface="Comfortaa SemiBold"/>
                <a:sym typeface="Comfortaa SemiBold"/>
              </a:rPr>
              <a:t>See t</a:t>
            </a:r>
            <a:r>
              <a:rPr lang="en-US">
                <a:solidFill>
                  <a:srgbClr val="292929"/>
                </a:solidFill>
                <a:latin typeface="Comfortaa SemiBold"/>
                <a:ea typeface="Comfortaa SemiBold"/>
                <a:cs typeface="Comfortaa SemiBold"/>
                <a:sym typeface="Comfortaa SemiBold"/>
              </a:rPr>
              <a:t>he date of the first successful landing outcome on ground pad by using a Sql query</a:t>
            </a:r>
            <a:endParaRPr sz="600">
              <a:latin typeface="Comfortaa SemiBold"/>
              <a:ea typeface="Comfortaa SemiBold"/>
              <a:cs typeface="Comfortaa SemiBold"/>
              <a:sym typeface="Comfortaa SemiBold"/>
            </a:endParaRPr>
          </a:p>
        </p:txBody>
      </p:sp>
      <p:sp>
        <p:nvSpPr>
          <p:cNvPr id="643" name="Google Shape;643;p7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a:ea typeface="Comfortaa"/>
                <a:cs typeface="Comfortaa"/>
                <a:sym typeface="Comfortaa"/>
              </a:rPr>
              <a:t>First Successful Ground Landing Date</a:t>
            </a:r>
            <a:endParaRPr sz="595">
              <a:latin typeface="Comfortaa"/>
              <a:ea typeface="Comfortaa"/>
              <a:cs typeface="Comfortaa"/>
              <a:sym typeface="Comfortaa"/>
            </a:endParaRPr>
          </a:p>
        </p:txBody>
      </p:sp>
      <p:pic>
        <p:nvPicPr>
          <p:cNvPr id="644" name="Google Shape;644;p72"/>
          <p:cNvPicPr preferRelativeResize="0"/>
          <p:nvPr/>
        </p:nvPicPr>
        <p:blipFill>
          <a:blip r:embed="rId4">
            <a:alphaModFix/>
          </a:blip>
          <a:stretch>
            <a:fillRect/>
          </a:stretch>
        </p:blipFill>
        <p:spPr>
          <a:xfrm>
            <a:off x="1549982" y="2355350"/>
            <a:ext cx="9092050" cy="27560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8" name="Shape 648"/>
        <p:cNvGrpSpPr/>
        <p:nvPr/>
      </p:nvGrpSpPr>
      <p:grpSpPr>
        <a:xfrm>
          <a:off x="0" y="0"/>
          <a:ext cx="0" cy="0"/>
          <a:chOff x="0" y="0"/>
          <a:chExt cx="0" cy="0"/>
        </a:xfrm>
      </p:grpSpPr>
      <p:sp>
        <p:nvSpPr>
          <p:cNvPr id="649" name="Google Shape;649;p7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0" name="Google Shape;650;p73"/>
          <p:cNvSpPr txBox="1"/>
          <p:nvPr>
            <p:ph idx="1" type="body"/>
          </p:nvPr>
        </p:nvSpPr>
        <p:spPr>
          <a:xfrm>
            <a:off x="751949" y="1559200"/>
            <a:ext cx="106881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None/>
            </a:pPr>
            <a:r>
              <a:rPr lang="en-US">
                <a:solidFill>
                  <a:srgbClr val="292929"/>
                </a:solidFill>
                <a:latin typeface="Comfortaa SemiBold"/>
                <a:ea typeface="Comfortaa SemiBold"/>
                <a:cs typeface="Comfortaa SemiBold"/>
                <a:sym typeface="Comfortaa SemiBold"/>
              </a:rPr>
              <a:t>Next we l</a:t>
            </a:r>
            <a:r>
              <a:rPr lang="en-US">
                <a:solidFill>
                  <a:srgbClr val="292929"/>
                </a:solidFill>
                <a:latin typeface="Comfortaa SemiBold"/>
                <a:ea typeface="Comfortaa SemiBold"/>
                <a:cs typeface="Comfortaa SemiBold"/>
                <a:sym typeface="Comfortaa SemiBold"/>
              </a:rPr>
              <a:t>ist the names of boosters which have successfully landed on drone ship and had payload mass greater than 4000 but less than 6000 by use </a:t>
            </a:r>
            <a:r>
              <a:rPr lang="en-US">
                <a:solidFill>
                  <a:srgbClr val="292929"/>
                </a:solidFill>
                <a:latin typeface="Comfortaa SemiBold"/>
                <a:ea typeface="Comfortaa SemiBold"/>
                <a:cs typeface="Comfortaa SemiBold"/>
                <a:sym typeface="Comfortaa SemiBold"/>
              </a:rPr>
              <a:t>of a Sql query</a:t>
            </a:r>
            <a:endParaRPr sz="600">
              <a:latin typeface="Comfortaa SemiBold"/>
              <a:ea typeface="Comfortaa SemiBold"/>
              <a:cs typeface="Comfortaa SemiBold"/>
              <a:sym typeface="Comfortaa SemiBold"/>
            </a:endParaRPr>
          </a:p>
        </p:txBody>
      </p:sp>
      <p:sp>
        <p:nvSpPr>
          <p:cNvPr id="651" name="Google Shape;651;p7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200"/>
              <a:buFont typeface="Arial"/>
              <a:buNone/>
            </a:pPr>
            <a:r>
              <a:rPr lang="en-US" sz="2100">
                <a:solidFill>
                  <a:srgbClr val="0B49CB"/>
                </a:solidFill>
                <a:latin typeface="Comfortaa SemiBold"/>
                <a:ea typeface="Comfortaa SemiBold"/>
                <a:cs typeface="Comfortaa SemiBold"/>
                <a:sym typeface="Comfortaa SemiBold"/>
              </a:rPr>
              <a:t>Successful Drone Ship Landing with Payload between 4000 and 6000</a:t>
            </a:r>
            <a:endParaRPr sz="670">
              <a:latin typeface="Comfortaa SemiBold"/>
              <a:ea typeface="Comfortaa SemiBold"/>
              <a:cs typeface="Comfortaa SemiBold"/>
              <a:sym typeface="Comfortaa SemiBold"/>
            </a:endParaRPr>
          </a:p>
        </p:txBody>
      </p:sp>
      <p:pic>
        <p:nvPicPr>
          <p:cNvPr id="652" name="Google Shape;652;p73"/>
          <p:cNvPicPr preferRelativeResize="0"/>
          <p:nvPr/>
        </p:nvPicPr>
        <p:blipFill>
          <a:blip r:embed="rId4">
            <a:alphaModFix/>
          </a:blip>
          <a:stretch>
            <a:fillRect/>
          </a:stretch>
        </p:blipFill>
        <p:spPr>
          <a:xfrm>
            <a:off x="655075" y="2689100"/>
            <a:ext cx="10960399" cy="1534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24" name="Google Shape;124;p20"/>
          <p:cNvSpPr txBox="1"/>
          <p:nvPr/>
        </p:nvSpPr>
        <p:spPr>
          <a:xfrm>
            <a:off x="828068" y="538650"/>
            <a:ext cx="105300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Introduction</a:t>
            </a:r>
            <a:endParaRPr sz="3000">
              <a:solidFill>
                <a:srgbClr val="0B49CB"/>
              </a:solidFill>
              <a:latin typeface="Comfortaa SemiBold"/>
              <a:ea typeface="Comfortaa SemiBold"/>
              <a:cs typeface="Comfortaa SemiBold"/>
              <a:sym typeface="Comfortaa SemiBold"/>
            </a:endParaRPr>
          </a:p>
        </p:txBody>
      </p:sp>
      <p:sp>
        <p:nvSpPr>
          <p:cNvPr id="125" name="Google Shape;125;p20"/>
          <p:cNvSpPr txBox="1"/>
          <p:nvPr/>
        </p:nvSpPr>
        <p:spPr>
          <a:xfrm>
            <a:off x="828075" y="1618713"/>
            <a:ext cx="4804500" cy="4901700"/>
          </a:xfrm>
          <a:prstGeom prst="rect">
            <a:avLst/>
          </a:prstGeom>
          <a:noFill/>
          <a:ln>
            <a:noFill/>
          </a:ln>
        </p:spPr>
        <p:txBody>
          <a:bodyPr anchorCtr="0" anchor="t" bIns="45700" lIns="91425" spcFirstLastPara="1" rIns="91425" wrap="square" tIns="45700">
            <a:normAutofit fontScale="62500"/>
          </a:bodyPr>
          <a:lstStyle/>
          <a:p>
            <a:pPr indent="0" lvl="0" marL="0" marR="0" rtl="0" algn="l">
              <a:lnSpc>
                <a:spcPct val="90000"/>
              </a:lnSpc>
              <a:spcBef>
                <a:spcPts val="0"/>
              </a:spcBef>
              <a:spcAft>
                <a:spcPts val="0"/>
              </a:spcAft>
              <a:buNone/>
            </a:pPr>
            <a:r>
              <a:t/>
            </a:r>
            <a:endParaRPr sz="2000">
              <a:solidFill>
                <a:schemeClr val="dk1"/>
              </a:solidFill>
              <a:latin typeface="Comfortaa SemiBold"/>
              <a:ea typeface="Comfortaa SemiBold"/>
              <a:cs typeface="Comfortaa SemiBold"/>
              <a:sym typeface="Comfortaa SemiBold"/>
            </a:endParaRPr>
          </a:p>
          <a:p>
            <a:pPr indent="0" lvl="0" marL="0" marR="0" rtl="0" algn="l">
              <a:lnSpc>
                <a:spcPct val="150000"/>
              </a:lnSpc>
              <a:spcBef>
                <a:spcPts val="0"/>
              </a:spcBef>
              <a:spcAft>
                <a:spcPts val="0"/>
              </a:spcAft>
              <a:buNone/>
            </a:pPr>
            <a:r>
              <a:rPr b="1" lang="en-US" sz="2200">
                <a:solidFill>
                  <a:schemeClr val="dk1"/>
                </a:solidFill>
                <a:latin typeface="Comfortaa"/>
                <a:ea typeface="Comfortaa"/>
                <a:cs typeface="Comfortaa"/>
                <a:sym typeface="Comfortaa"/>
              </a:rPr>
              <a:t>We concentrated our research on their FALCON 9 rocket , the world's first Orbital Class Rocket capable of Reflight, please see visual on page as well as physical data </a:t>
            </a:r>
            <a:endParaRPr b="1" sz="2200">
              <a:solidFill>
                <a:schemeClr val="dk1"/>
              </a:solidFill>
              <a:latin typeface="Comfortaa"/>
              <a:ea typeface="Comfortaa"/>
              <a:cs typeface="Comfortaa"/>
              <a:sym typeface="Comfortaa"/>
            </a:endParaRPr>
          </a:p>
          <a:p>
            <a:pPr indent="0" lvl="0" marL="0" marR="0" rtl="0" algn="l">
              <a:lnSpc>
                <a:spcPct val="90000"/>
              </a:lnSpc>
              <a:spcBef>
                <a:spcPts val="0"/>
              </a:spcBef>
              <a:spcAft>
                <a:spcPts val="0"/>
              </a:spcAft>
              <a:buNone/>
            </a:pPr>
            <a:r>
              <a:t/>
            </a:r>
            <a:endParaRPr b="1" sz="2200">
              <a:solidFill>
                <a:schemeClr val="dk1"/>
              </a:solidFill>
              <a:latin typeface="Comfortaa"/>
              <a:ea typeface="Comfortaa"/>
              <a:cs typeface="Comfortaa"/>
              <a:sym typeface="Comfortaa"/>
            </a:endParaRPr>
          </a:p>
          <a:p>
            <a:pPr indent="0" lvl="0" marL="0" rtl="0" algn="l">
              <a:lnSpc>
                <a:spcPct val="190000"/>
              </a:lnSpc>
              <a:spcBef>
                <a:spcPts val="1200"/>
              </a:spcBef>
              <a:spcAft>
                <a:spcPts val="0"/>
              </a:spcAft>
              <a:buNone/>
            </a:pPr>
            <a:r>
              <a:rPr lang="en-US" sz="2200">
                <a:solidFill>
                  <a:schemeClr val="dk1"/>
                </a:solidFill>
              </a:rPr>
              <a:t>The Falcon 9 is a reusable, two-stage rocket designed and manufactured by SpaceX for the reliable and safe transport of people and payloads into Earth orbit and beyond. Falcon 9 is the world’s first orbital class reusable rocket. Reusability allows SpaceX to refly the most expensive parts of the rocket, which in turn drives down the cost of space access as stated by Spacex.</a:t>
            </a:r>
            <a:endParaRPr sz="2200">
              <a:solidFill>
                <a:schemeClr val="dk1"/>
              </a:solidFill>
            </a:endParaRPr>
          </a:p>
          <a:p>
            <a:pPr indent="0" lvl="0" marL="0" rtl="0" algn="l">
              <a:lnSpc>
                <a:spcPct val="150000"/>
              </a:lnSpc>
              <a:spcBef>
                <a:spcPts val="200"/>
              </a:spcBef>
              <a:spcAft>
                <a:spcPts val="0"/>
              </a:spcAft>
              <a:buNone/>
            </a:pPr>
            <a:r>
              <a:t/>
            </a:r>
            <a:endParaRPr sz="100">
              <a:solidFill>
                <a:schemeClr val="dk1"/>
              </a:solidFill>
            </a:endParaRPr>
          </a:p>
        </p:txBody>
      </p:sp>
      <p:pic>
        <p:nvPicPr>
          <p:cNvPr id="126" name="Google Shape;126;p20"/>
          <p:cNvPicPr preferRelativeResize="0"/>
          <p:nvPr/>
        </p:nvPicPr>
        <p:blipFill>
          <a:blip r:embed="rId4">
            <a:alphaModFix/>
          </a:blip>
          <a:stretch>
            <a:fillRect/>
          </a:stretch>
        </p:blipFill>
        <p:spPr>
          <a:xfrm>
            <a:off x="6096000" y="1704088"/>
            <a:ext cx="1825525" cy="4644926"/>
          </a:xfrm>
          <a:prstGeom prst="rect">
            <a:avLst/>
          </a:prstGeom>
          <a:noFill/>
          <a:ln cap="flat" cmpd="sng" w="28575">
            <a:solidFill>
              <a:schemeClr val="dk1"/>
            </a:solidFill>
            <a:prstDash val="solid"/>
            <a:round/>
            <a:headEnd len="sm" w="sm" type="none"/>
            <a:tailEnd len="sm" w="sm" type="none"/>
          </a:ln>
        </p:spPr>
      </p:pic>
      <p:pic>
        <p:nvPicPr>
          <p:cNvPr id="127" name="Google Shape;127;p20"/>
          <p:cNvPicPr preferRelativeResize="0"/>
          <p:nvPr/>
        </p:nvPicPr>
        <p:blipFill>
          <a:blip r:embed="rId5">
            <a:alphaModFix/>
          </a:blip>
          <a:stretch>
            <a:fillRect/>
          </a:stretch>
        </p:blipFill>
        <p:spPr>
          <a:xfrm>
            <a:off x="8191000" y="2461563"/>
            <a:ext cx="3640250" cy="3130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6" name="Shape 656"/>
        <p:cNvGrpSpPr/>
        <p:nvPr/>
      </p:nvGrpSpPr>
      <p:grpSpPr>
        <a:xfrm>
          <a:off x="0" y="0"/>
          <a:ext cx="0" cy="0"/>
          <a:chOff x="0" y="0"/>
          <a:chExt cx="0" cy="0"/>
        </a:xfrm>
      </p:grpSpPr>
      <p:sp>
        <p:nvSpPr>
          <p:cNvPr id="657" name="Google Shape;657;p7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8" name="Google Shape;658;p74"/>
          <p:cNvSpPr txBox="1"/>
          <p:nvPr>
            <p:ph idx="1" type="body"/>
          </p:nvPr>
        </p:nvSpPr>
        <p:spPr>
          <a:xfrm>
            <a:off x="770010" y="1490125"/>
            <a:ext cx="97455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a:solidFill>
                  <a:srgbClr val="292929"/>
                </a:solidFill>
                <a:latin typeface="Comfortaa SemiBold"/>
                <a:ea typeface="Comfortaa SemiBold"/>
                <a:cs typeface="Comfortaa SemiBold"/>
                <a:sym typeface="Comfortaa SemiBold"/>
              </a:rPr>
              <a:t>Calculate the total number of successful and failure mission outcomes</a:t>
            </a:r>
            <a:r>
              <a:rPr lang="en-US">
                <a:latin typeface="Comfortaa SemiBold"/>
                <a:ea typeface="Comfortaa SemiBold"/>
                <a:cs typeface="Comfortaa SemiBold"/>
                <a:sym typeface="Comfortaa SemiBold"/>
              </a:rPr>
              <a:t> using a Sql Query</a:t>
            </a:r>
            <a:endParaRPr>
              <a:latin typeface="Comfortaa SemiBold"/>
              <a:ea typeface="Comfortaa SemiBold"/>
              <a:cs typeface="Comfortaa SemiBold"/>
              <a:sym typeface="Comfortaa SemiBold"/>
            </a:endParaRPr>
          </a:p>
        </p:txBody>
      </p:sp>
      <p:sp>
        <p:nvSpPr>
          <p:cNvPr id="659" name="Google Shape;659;p7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200">
                <a:solidFill>
                  <a:srgbClr val="0B49CB"/>
                </a:solidFill>
                <a:latin typeface="Comfortaa SemiBold"/>
                <a:ea typeface="Comfortaa SemiBold"/>
                <a:cs typeface="Comfortaa SemiBold"/>
                <a:sym typeface="Comfortaa SemiBold"/>
              </a:rPr>
              <a:t>Total Number of Successful and Failure Mission Outcomes</a:t>
            </a:r>
            <a:endParaRPr sz="575">
              <a:latin typeface="Comfortaa SemiBold"/>
              <a:ea typeface="Comfortaa SemiBold"/>
              <a:cs typeface="Comfortaa SemiBold"/>
              <a:sym typeface="Comfortaa SemiBold"/>
            </a:endParaRPr>
          </a:p>
        </p:txBody>
      </p:sp>
      <p:pic>
        <p:nvPicPr>
          <p:cNvPr id="660" name="Google Shape;660;p74"/>
          <p:cNvPicPr preferRelativeResize="0"/>
          <p:nvPr/>
        </p:nvPicPr>
        <p:blipFill>
          <a:blip r:embed="rId4">
            <a:alphaModFix/>
          </a:blip>
          <a:stretch>
            <a:fillRect/>
          </a:stretch>
        </p:blipFill>
        <p:spPr>
          <a:xfrm>
            <a:off x="2699130" y="2417680"/>
            <a:ext cx="7080674" cy="30687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sp>
        <p:nvSpPr>
          <p:cNvPr id="665" name="Google Shape;665;p7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6" name="Google Shape;666;p75"/>
          <p:cNvSpPr txBox="1"/>
          <p:nvPr>
            <p:ph idx="1" type="body"/>
          </p:nvPr>
        </p:nvSpPr>
        <p:spPr>
          <a:xfrm>
            <a:off x="769999" y="1539475"/>
            <a:ext cx="106881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None/>
            </a:pPr>
            <a:r>
              <a:rPr lang="en-US">
                <a:solidFill>
                  <a:srgbClr val="292929"/>
                </a:solidFill>
                <a:latin typeface="Comfortaa SemiBold"/>
                <a:ea typeface="Comfortaa SemiBold"/>
                <a:cs typeface="Comfortaa SemiBold"/>
                <a:sym typeface="Comfortaa SemiBold"/>
              </a:rPr>
              <a:t>We </a:t>
            </a:r>
            <a:r>
              <a:rPr lang="en-US">
                <a:solidFill>
                  <a:srgbClr val="292929"/>
                </a:solidFill>
                <a:latin typeface="Comfortaa SemiBold"/>
                <a:ea typeface="Comfortaa SemiBold"/>
                <a:cs typeface="Comfortaa SemiBold"/>
                <a:sym typeface="Comfortaa SemiBold"/>
              </a:rPr>
              <a:t>Listed the names of the booster which have carried the maximum payload mass by using the below code block</a:t>
            </a:r>
            <a:endParaRPr sz="600">
              <a:latin typeface="Comfortaa SemiBold"/>
              <a:ea typeface="Comfortaa SemiBold"/>
              <a:cs typeface="Comfortaa SemiBold"/>
              <a:sym typeface="Comfortaa SemiBold"/>
            </a:endParaRPr>
          </a:p>
          <a:p>
            <a:pPr indent="0" lvl="0" marL="457200" marR="0" rtl="0" algn="l">
              <a:lnSpc>
                <a:spcPct val="100000"/>
              </a:lnSpc>
              <a:spcBef>
                <a:spcPts val="1400"/>
              </a:spcBef>
              <a:spcAft>
                <a:spcPts val="0"/>
              </a:spcAft>
              <a:buNone/>
            </a:pPr>
            <a:r>
              <a:t/>
            </a:r>
            <a:endParaRPr/>
          </a:p>
        </p:txBody>
      </p:sp>
      <p:sp>
        <p:nvSpPr>
          <p:cNvPr id="667" name="Google Shape;667;p7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2400">
                <a:solidFill>
                  <a:srgbClr val="0B49CB"/>
                </a:solidFill>
                <a:latin typeface="Comfortaa SemiBold"/>
                <a:ea typeface="Comfortaa SemiBold"/>
                <a:cs typeface="Comfortaa SemiBold"/>
                <a:sym typeface="Comfortaa SemiBold"/>
              </a:rPr>
              <a:t>Boosters Carried Maximum Payload</a:t>
            </a:r>
            <a:endParaRPr sz="100">
              <a:latin typeface="Comfortaa SemiBold"/>
              <a:ea typeface="Comfortaa SemiBold"/>
              <a:cs typeface="Comfortaa SemiBold"/>
              <a:sym typeface="Comfortaa SemiBold"/>
            </a:endParaRPr>
          </a:p>
        </p:txBody>
      </p:sp>
      <p:pic>
        <p:nvPicPr>
          <p:cNvPr id="668" name="Google Shape;668;p75"/>
          <p:cNvPicPr preferRelativeResize="0"/>
          <p:nvPr/>
        </p:nvPicPr>
        <p:blipFill>
          <a:blip r:embed="rId4">
            <a:alphaModFix/>
          </a:blip>
          <a:stretch>
            <a:fillRect/>
          </a:stretch>
        </p:blipFill>
        <p:spPr>
          <a:xfrm>
            <a:off x="1521029" y="2788879"/>
            <a:ext cx="9434775" cy="24828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2" name="Shape 672"/>
        <p:cNvGrpSpPr/>
        <p:nvPr/>
      </p:nvGrpSpPr>
      <p:grpSpPr>
        <a:xfrm>
          <a:off x="0" y="0"/>
          <a:ext cx="0" cy="0"/>
          <a:chOff x="0" y="0"/>
          <a:chExt cx="0" cy="0"/>
        </a:xfrm>
      </p:grpSpPr>
      <p:sp>
        <p:nvSpPr>
          <p:cNvPr id="673" name="Google Shape;673;p7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4" name="Google Shape;674;p76"/>
          <p:cNvSpPr txBox="1"/>
          <p:nvPr>
            <p:ph idx="1" type="body"/>
          </p:nvPr>
        </p:nvSpPr>
        <p:spPr>
          <a:xfrm>
            <a:off x="769999" y="1519725"/>
            <a:ext cx="105156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None/>
            </a:pPr>
            <a:r>
              <a:rPr lang="en-US">
                <a:solidFill>
                  <a:srgbClr val="292929"/>
                </a:solidFill>
                <a:latin typeface="Comfortaa SemiBold"/>
                <a:ea typeface="Comfortaa SemiBold"/>
                <a:cs typeface="Comfortaa SemiBold"/>
                <a:sym typeface="Comfortaa SemiBold"/>
              </a:rPr>
              <a:t>We </a:t>
            </a:r>
            <a:r>
              <a:rPr lang="en-US">
                <a:solidFill>
                  <a:srgbClr val="292929"/>
                </a:solidFill>
                <a:latin typeface="Comfortaa SemiBold"/>
                <a:ea typeface="Comfortaa SemiBold"/>
                <a:cs typeface="Comfortaa SemiBold"/>
                <a:sym typeface="Comfortaa SemiBold"/>
              </a:rPr>
              <a:t>Listed the failed landing_outcomes in drone ship, their booster versions, and launch site names for in year 2015 using the below code block.</a:t>
            </a:r>
            <a:endParaRPr sz="2000">
              <a:solidFill>
                <a:srgbClr val="292929"/>
              </a:solidFill>
              <a:latin typeface="Comfortaa SemiBold"/>
              <a:ea typeface="Comfortaa SemiBold"/>
              <a:cs typeface="Comfortaa SemiBold"/>
              <a:sym typeface="Comfortaa SemiBold"/>
            </a:endParaRPr>
          </a:p>
        </p:txBody>
      </p:sp>
      <p:sp>
        <p:nvSpPr>
          <p:cNvPr id="675" name="Google Shape;675;p7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2015 Launch Records</a:t>
            </a:r>
            <a:endParaRPr sz="595">
              <a:latin typeface="Comfortaa SemiBold"/>
              <a:ea typeface="Comfortaa SemiBold"/>
              <a:cs typeface="Comfortaa SemiBold"/>
              <a:sym typeface="Comfortaa SemiBold"/>
            </a:endParaRPr>
          </a:p>
        </p:txBody>
      </p:sp>
      <p:pic>
        <p:nvPicPr>
          <p:cNvPr id="676" name="Google Shape;676;p76"/>
          <p:cNvPicPr preferRelativeResize="0"/>
          <p:nvPr/>
        </p:nvPicPr>
        <p:blipFill>
          <a:blip r:embed="rId4">
            <a:alphaModFix/>
          </a:blip>
          <a:stretch>
            <a:fillRect/>
          </a:stretch>
        </p:blipFill>
        <p:spPr>
          <a:xfrm>
            <a:off x="869263" y="2524201"/>
            <a:ext cx="10317076" cy="30100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0" name="Shape 680"/>
        <p:cNvGrpSpPr/>
        <p:nvPr/>
      </p:nvGrpSpPr>
      <p:grpSpPr>
        <a:xfrm>
          <a:off x="0" y="0"/>
          <a:ext cx="0" cy="0"/>
          <a:chOff x="0" y="0"/>
          <a:chExt cx="0" cy="0"/>
        </a:xfrm>
      </p:grpSpPr>
      <p:sp>
        <p:nvSpPr>
          <p:cNvPr id="681" name="Google Shape;681;p7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2" name="Google Shape;682;p77"/>
          <p:cNvSpPr txBox="1"/>
          <p:nvPr>
            <p:ph idx="1" type="body"/>
          </p:nvPr>
        </p:nvSpPr>
        <p:spPr>
          <a:xfrm>
            <a:off x="683749" y="1509875"/>
            <a:ext cx="106881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a:solidFill>
                  <a:srgbClr val="292929"/>
                </a:solidFill>
                <a:latin typeface="Comfortaa SemiBold"/>
                <a:ea typeface="Comfortaa SemiBold"/>
                <a:cs typeface="Comfortaa SemiBold"/>
                <a:sym typeface="Comfortaa SemiBold"/>
              </a:rPr>
              <a:t>Lastly we r</a:t>
            </a:r>
            <a:r>
              <a:rPr lang="en-US">
                <a:solidFill>
                  <a:srgbClr val="292929"/>
                </a:solidFill>
                <a:latin typeface="Comfortaa SemiBold"/>
                <a:ea typeface="Comfortaa SemiBold"/>
                <a:cs typeface="Comfortaa SemiBold"/>
                <a:sym typeface="Comfortaa SemiBold"/>
              </a:rPr>
              <a:t>ank the count of landing outcomes (such as Failure (drone ship) or Success (ground pad)) between the date 2010-06-04 and 2017-03-20, in descending order using the below code block.</a:t>
            </a:r>
            <a:endParaRPr sz="600">
              <a:latin typeface="Comfortaa SemiBold"/>
              <a:ea typeface="Comfortaa SemiBold"/>
              <a:cs typeface="Comfortaa SemiBold"/>
              <a:sym typeface="Comfortaa SemiBold"/>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683" name="Google Shape;683;p7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2800"/>
              <a:buFont typeface="Arial"/>
              <a:buNone/>
            </a:pPr>
            <a:r>
              <a:rPr lang="en-US" sz="2000">
                <a:solidFill>
                  <a:srgbClr val="0B49CB"/>
                </a:solidFill>
                <a:latin typeface="Comfortaa SemiBold"/>
                <a:ea typeface="Comfortaa SemiBold"/>
                <a:cs typeface="Comfortaa SemiBold"/>
                <a:sym typeface="Comfortaa SemiBold"/>
              </a:rPr>
              <a:t>Rank Landing Outcomes Between 2010-06-04 and 2017-03-20</a:t>
            </a:r>
            <a:endParaRPr sz="2000">
              <a:latin typeface="Comfortaa SemiBold"/>
              <a:ea typeface="Comfortaa SemiBold"/>
              <a:cs typeface="Comfortaa SemiBold"/>
              <a:sym typeface="Comfortaa SemiBold"/>
            </a:endParaRPr>
          </a:p>
        </p:txBody>
      </p:sp>
      <p:pic>
        <p:nvPicPr>
          <p:cNvPr id="684" name="Google Shape;684;p77"/>
          <p:cNvPicPr preferRelativeResize="0"/>
          <p:nvPr/>
        </p:nvPicPr>
        <p:blipFill>
          <a:blip r:embed="rId4">
            <a:alphaModFix/>
          </a:blip>
          <a:stretch>
            <a:fillRect/>
          </a:stretch>
        </p:blipFill>
        <p:spPr>
          <a:xfrm>
            <a:off x="1227428" y="2419803"/>
            <a:ext cx="9044387" cy="36057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8" name="Shape 688"/>
        <p:cNvGrpSpPr/>
        <p:nvPr/>
      </p:nvGrpSpPr>
      <p:grpSpPr>
        <a:xfrm>
          <a:off x="0" y="0"/>
          <a:ext cx="0" cy="0"/>
          <a:chOff x="0" y="0"/>
          <a:chExt cx="0" cy="0"/>
        </a:xfrm>
      </p:grpSpPr>
      <p:sp>
        <p:nvSpPr>
          <p:cNvPr id="689" name="Google Shape;689;p7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3" name="Shape 693"/>
        <p:cNvGrpSpPr/>
        <p:nvPr/>
      </p:nvGrpSpPr>
      <p:grpSpPr>
        <a:xfrm>
          <a:off x="0" y="0"/>
          <a:ext cx="0" cy="0"/>
          <a:chOff x="0" y="0"/>
          <a:chExt cx="0" cy="0"/>
        </a:xfrm>
      </p:grpSpPr>
      <p:sp>
        <p:nvSpPr>
          <p:cNvPr id="694" name="Google Shape;694;p7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5" name="Google Shape;695;p79"/>
          <p:cNvSpPr txBox="1"/>
          <p:nvPr>
            <p:ph idx="1" type="body"/>
          </p:nvPr>
        </p:nvSpPr>
        <p:spPr>
          <a:xfrm>
            <a:off x="710810" y="1381038"/>
            <a:ext cx="97455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1300">
                <a:solidFill>
                  <a:srgbClr val="292929"/>
                </a:solidFill>
                <a:latin typeface="Comfortaa SemiBold"/>
                <a:ea typeface="Comfortaa SemiBold"/>
                <a:cs typeface="Comfortaa SemiBold"/>
                <a:sym typeface="Comfortaa SemiBold"/>
              </a:rPr>
              <a:t>T</a:t>
            </a:r>
            <a:r>
              <a:rPr lang="en-US" sz="1300">
                <a:solidFill>
                  <a:srgbClr val="292929"/>
                </a:solidFill>
                <a:latin typeface="Comfortaa SemiBold"/>
                <a:ea typeface="Comfortaa SemiBold"/>
                <a:cs typeface="Comfortaa SemiBold"/>
                <a:sym typeface="Comfortaa SemiBold"/>
              </a:rPr>
              <a:t>he generated folium map </a:t>
            </a:r>
            <a:r>
              <a:rPr lang="en-US" sz="1300">
                <a:solidFill>
                  <a:srgbClr val="292929"/>
                </a:solidFill>
                <a:latin typeface="Comfortaa SemiBold"/>
                <a:ea typeface="Comfortaa SemiBold"/>
                <a:cs typeface="Comfortaa SemiBold"/>
                <a:sym typeface="Comfortaa SemiBold"/>
              </a:rPr>
              <a:t>shown in a </a:t>
            </a:r>
            <a:r>
              <a:rPr lang="en-US" sz="1300">
                <a:solidFill>
                  <a:srgbClr val="292929"/>
                </a:solidFill>
                <a:latin typeface="Comfortaa SemiBold"/>
                <a:ea typeface="Comfortaa SemiBold"/>
                <a:cs typeface="Comfortaa SemiBold"/>
                <a:sym typeface="Comfortaa SemiBold"/>
              </a:rPr>
              <a:t>screenshot, incl</a:t>
            </a:r>
            <a:r>
              <a:rPr lang="en-US" sz="1300">
                <a:solidFill>
                  <a:srgbClr val="292929"/>
                </a:solidFill>
                <a:latin typeface="Comfortaa SemiBold"/>
                <a:ea typeface="Comfortaa SemiBold"/>
                <a:cs typeface="Comfortaa SemiBold"/>
                <a:sym typeface="Comfortaa SemiBold"/>
              </a:rPr>
              <a:t>ude</a:t>
            </a:r>
            <a:r>
              <a:rPr lang="en-US" sz="1300">
                <a:solidFill>
                  <a:srgbClr val="292929"/>
                </a:solidFill>
                <a:latin typeface="Comfortaa SemiBold"/>
                <a:ea typeface="Comfortaa SemiBold"/>
                <a:cs typeface="Comfortaa SemiBold"/>
                <a:sym typeface="Comfortaa SemiBold"/>
              </a:rPr>
              <a:t> all launch sites’ location markers on a global map, please see the two coastlines of the United States of America as there are launchsite locations on both sides of the continent.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696" name="Google Shape;696;p7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latin typeface="Comfortaa SemiBold"/>
                <a:ea typeface="Comfortaa SemiBold"/>
                <a:cs typeface="Comfortaa SemiBold"/>
                <a:sym typeface="Comfortaa SemiBold"/>
              </a:rPr>
              <a:t>Folium Map </a:t>
            </a:r>
            <a:r>
              <a:rPr lang="en-US" sz="3000">
                <a:solidFill>
                  <a:srgbClr val="0B49CB"/>
                </a:solidFill>
                <a:latin typeface="Comfortaa SemiBold"/>
                <a:ea typeface="Comfortaa SemiBold"/>
                <a:cs typeface="Comfortaa SemiBold"/>
                <a:sym typeface="Comfortaa SemiBold"/>
              </a:rPr>
              <a:t>showing launch sites</a:t>
            </a:r>
            <a:endParaRPr sz="400">
              <a:latin typeface="Comfortaa SemiBold"/>
              <a:ea typeface="Comfortaa SemiBold"/>
              <a:cs typeface="Comfortaa SemiBold"/>
              <a:sym typeface="Comfortaa SemiBold"/>
            </a:endParaRPr>
          </a:p>
        </p:txBody>
      </p:sp>
      <p:pic>
        <p:nvPicPr>
          <p:cNvPr id="697" name="Google Shape;697;p79"/>
          <p:cNvPicPr preferRelativeResize="0"/>
          <p:nvPr/>
        </p:nvPicPr>
        <p:blipFill>
          <a:blip r:embed="rId4">
            <a:alphaModFix/>
          </a:blip>
          <a:stretch>
            <a:fillRect/>
          </a:stretch>
        </p:blipFill>
        <p:spPr>
          <a:xfrm>
            <a:off x="2155875" y="2225253"/>
            <a:ext cx="7228225" cy="36592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1" name="Shape 701"/>
        <p:cNvGrpSpPr/>
        <p:nvPr/>
      </p:nvGrpSpPr>
      <p:grpSpPr>
        <a:xfrm>
          <a:off x="0" y="0"/>
          <a:ext cx="0" cy="0"/>
          <a:chOff x="0" y="0"/>
          <a:chExt cx="0" cy="0"/>
        </a:xfrm>
      </p:grpSpPr>
      <p:sp>
        <p:nvSpPr>
          <p:cNvPr id="702" name="Google Shape;702;p8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3" name="Google Shape;703;p80"/>
          <p:cNvSpPr txBox="1"/>
          <p:nvPr>
            <p:ph idx="1" type="body"/>
          </p:nvPr>
        </p:nvSpPr>
        <p:spPr>
          <a:xfrm>
            <a:off x="770000" y="1450675"/>
            <a:ext cx="10515600" cy="4351200"/>
          </a:xfrm>
          <a:prstGeom prst="rect">
            <a:avLst/>
          </a:prstGeom>
          <a:noFill/>
          <a:ln>
            <a:noFill/>
          </a:ln>
        </p:spPr>
        <p:txBody>
          <a:bodyPr anchorCtr="0" anchor="t" bIns="45700" lIns="91425" spcFirstLastPara="1" rIns="91425" wrap="square" tIns="45700">
            <a:normAutofit/>
          </a:bodyPr>
          <a:lstStyle/>
          <a:p>
            <a:pPr indent="0" lvl="0" marL="0" marR="190500" rtl="0" algn="l">
              <a:lnSpc>
                <a:spcPct val="150000"/>
              </a:lnSpc>
              <a:spcBef>
                <a:spcPts val="0"/>
              </a:spcBef>
              <a:spcAft>
                <a:spcPts val="0"/>
              </a:spcAft>
              <a:buClr>
                <a:schemeClr val="dk1"/>
              </a:buClr>
              <a:buSzPts val="1100"/>
              <a:buFont typeface="Arial"/>
              <a:buNone/>
            </a:pPr>
            <a:r>
              <a:rPr lang="en-US" sz="1100">
                <a:solidFill>
                  <a:schemeClr val="dk1"/>
                </a:solidFill>
                <a:latin typeface="Comfortaa SemiBold"/>
                <a:ea typeface="Comfortaa SemiBold"/>
                <a:cs typeface="Comfortaa SemiBold"/>
                <a:sym typeface="Comfortaa SemiBold"/>
              </a:rPr>
              <a:t>Please see attached Folium Map with F</a:t>
            </a:r>
            <a:r>
              <a:rPr lang="en-US" sz="1100">
                <a:solidFill>
                  <a:schemeClr val="dk1"/>
                </a:solidFill>
                <a:latin typeface="Comfortaa SemiBold"/>
                <a:ea typeface="Comfortaa SemiBold"/>
                <a:cs typeface="Comfortaa SemiBold"/>
                <a:sym typeface="Comfortaa SemiBold"/>
              </a:rPr>
              <a:t>olium.Circles and a folium.Markers for each launch site on the site map and the  Folium.Circles and a folium.Markers are marked for success/failed launches for each site on the map with different colours, red for failure, green for success</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704" name="Google Shape;704;p8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000">
                <a:solidFill>
                  <a:srgbClr val="0B49CB"/>
                </a:solidFill>
                <a:latin typeface="Comfortaa SemiBold"/>
                <a:ea typeface="Comfortaa SemiBold"/>
                <a:cs typeface="Comfortaa SemiBold"/>
                <a:sym typeface="Comfortaa SemiBold"/>
              </a:rPr>
              <a:t>Folium Map indicating failed and successful launch sites</a:t>
            </a:r>
            <a:endParaRPr sz="375">
              <a:latin typeface="Comfortaa SemiBold"/>
              <a:ea typeface="Comfortaa SemiBold"/>
              <a:cs typeface="Comfortaa SemiBold"/>
              <a:sym typeface="Comfortaa SemiBold"/>
            </a:endParaRPr>
          </a:p>
        </p:txBody>
      </p:sp>
      <p:pic>
        <p:nvPicPr>
          <p:cNvPr id="705" name="Google Shape;705;p80"/>
          <p:cNvPicPr preferRelativeResize="0"/>
          <p:nvPr/>
        </p:nvPicPr>
        <p:blipFill rotWithShape="1">
          <a:blip r:embed="rId4">
            <a:alphaModFix/>
          </a:blip>
          <a:srcRect b="3916" l="5025" r="2595" t="3285"/>
          <a:stretch/>
        </p:blipFill>
        <p:spPr>
          <a:xfrm>
            <a:off x="2832000" y="2126625"/>
            <a:ext cx="5882775" cy="41393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9" name="Shape 709"/>
        <p:cNvGrpSpPr/>
        <p:nvPr/>
      </p:nvGrpSpPr>
      <p:grpSpPr>
        <a:xfrm>
          <a:off x="0" y="0"/>
          <a:ext cx="0" cy="0"/>
          <a:chOff x="0" y="0"/>
          <a:chExt cx="0" cy="0"/>
        </a:xfrm>
      </p:grpSpPr>
      <p:sp>
        <p:nvSpPr>
          <p:cNvPr id="710" name="Google Shape;710;p8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1" name="Google Shape;711;p81"/>
          <p:cNvSpPr txBox="1"/>
          <p:nvPr>
            <p:ph idx="1" type="body"/>
          </p:nvPr>
        </p:nvSpPr>
        <p:spPr>
          <a:xfrm>
            <a:off x="769998" y="1690700"/>
            <a:ext cx="10688100" cy="43149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a:solidFill>
                  <a:srgbClr val="292929"/>
                </a:solidFill>
                <a:latin typeface="Comfortaa SemiBold"/>
                <a:ea typeface="Comfortaa SemiBold"/>
                <a:cs typeface="Comfortaa SemiBold"/>
                <a:sym typeface="Comfortaa SemiBold"/>
              </a:rPr>
              <a:t>T</a:t>
            </a:r>
            <a:r>
              <a:rPr lang="en-US">
                <a:solidFill>
                  <a:srgbClr val="292929"/>
                </a:solidFill>
                <a:latin typeface="Comfortaa SemiBold"/>
                <a:ea typeface="Comfortaa SemiBold"/>
                <a:cs typeface="Comfortaa SemiBold"/>
                <a:sym typeface="Comfortaa SemiBold"/>
              </a:rPr>
              <a:t>he generated folium map</a:t>
            </a:r>
            <a:r>
              <a:rPr lang="en-US">
                <a:solidFill>
                  <a:srgbClr val="292929"/>
                </a:solidFill>
                <a:latin typeface="Comfortaa SemiBold"/>
                <a:ea typeface="Comfortaa SemiBold"/>
                <a:cs typeface="Comfortaa SemiBold"/>
                <a:sym typeface="Comfortaa SemiBold"/>
              </a:rPr>
              <a:t> </a:t>
            </a:r>
            <a:r>
              <a:rPr lang="en-US">
                <a:solidFill>
                  <a:srgbClr val="292929"/>
                </a:solidFill>
                <a:latin typeface="Comfortaa SemiBold"/>
                <a:ea typeface="Comfortaa SemiBold"/>
                <a:cs typeface="Comfortaa SemiBold"/>
                <a:sym typeface="Comfortaa SemiBold"/>
              </a:rPr>
              <a:t>show </a:t>
            </a:r>
            <a:r>
              <a:rPr lang="en-US">
                <a:solidFill>
                  <a:srgbClr val="292929"/>
                </a:solidFill>
                <a:latin typeface="Comfortaa SemiBold"/>
                <a:ea typeface="Comfortaa SemiBold"/>
                <a:cs typeface="Comfortaa SemiBold"/>
                <a:sym typeface="Comfortaa SemiBold"/>
              </a:rPr>
              <a:t>a </a:t>
            </a:r>
            <a:r>
              <a:rPr lang="en-US">
                <a:solidFill>
                  <a:srgbClr val="292929"/>
                </a:solidFill>
                <a:latin typeface="Comfortaa SemiBold"/>
                <a:ea typeface="Comfortaa SemiBold"/>
                <a:cs typeface="Comfortaa SemiBold"/>
                <a:sym typeface="Comfortaa SemiBold"/>
              </a:rPr>
              <a:t>screenshot of a selected launch site to its proximities such as railway, highway, coastline</a:t>
            </a:r>
            <a:r>
              <a:rPr lang="en-US">
                <a:solidFill>
                  <a:srgbClr val="292929"/>
                </a:solidFill>
                <a:latin typeface="Comfortaa SemiBold"/>
                <a:ea typeface="Comfortaa SemiBold"/>
                <a:cs typeface="Comfortaa SemiBold"/>
                <a:sym typeface="Comfortaa SemiBold"/>
              </a:rPr>
              <a:t>. shown is the </a:t>
            </a:r>
            <a:r>
              <a:rPr lang="en-US">
                <a:solidFill>
                  <a:srgbClr val="292929"/>
                </a:solidFill>
                <a:latin typeface="Comfortaa SemiBold"/>
                <a:ea typeface="Comfortaa SemiBold"/>
                <a:cs typeface="Comfortaa SemiBold"/>
                <a:sym typeface="Comfortaa SemiBold"/>
              </a:rPr>
              <a:t>direct</a:t>
            </a:r>
            <a:r>
              <a:rPr lang="en-US">
                <a:solidFill>
                  <a:srgbClr val="292929"/>
                </a:solidFill>
                <a:latin typeface="Comfortaa SemiBold"/>
                <a:ea typeface="Comfortaa SemiBold"/>
                <a:cs typeface="Comfortaa SemiBold"/>
                <a:sym typeface="Comfortaa SemiBold"/>
              </a:rPr>
              <a:t> line and distance to the nearest coastline, as per screenshot other elements like, highways, rivers, roads can be shown.</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712" name="Google Shape;712;p8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B49CB"/>
              </a:buClr>
              <a:buSzPts val="3700"/>
              <a:buFont typeface="Arial"/>
              <a:buNone/>
            </a:pPr>
            <a:r>
              <a:rPr lang="en-US" sz="3000">
                <a:solidFill>
                  <a:srgbClr val="0B49CB"/>
                </a:solidFill>
                <a:latin typeface="Comfortaa"/>
                <a:ea typeface="Comfortaa"/>
                <a:cs typeface="Comfortaa"/>
                <a:sym typeface="Comfortaa"/>
              </a:rPr>
              <a:t>Folium Map Plot of distance to coastline</a:t>
            </a:r>
            <a:endParaRPr sz="595">
              <a:latin typeface="Comfortaa SemiBold"/>
              <a:ea typeface="Comfortaa SemiBold"/>
              <a:cs typeface="Comfortaa SemiBold"/>
              <a:sym typeface="Comfortaa SemiBold"/>
            </a:endParaRPr>
          </a:p>
        </p:txBody>
      </p:sp>
      <p:pic>
        <p:nvPicPr>
          <p:cNvPr id="713" name="Google Shape;713;p81"/>
          <p:cNvPicPr preferRelativeResize="0"/>
          <p:nvPr/>
        </p:nvPicPr>
        <p:blipFill>
          <a:blip r:embed="rId4">
            <a:alphaModFix/>
          </a:blip>
          <a:stretch>
            <a:fillRect/>
          </a:stretch>
        </p:blipFill>
        <p:spPr>
          <a:xfrm>
            <a:off x="2553025" y="2675834"/>
            <a:ext cx="6949549" cy="32825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sp>
        <p:nvSpPr>
          <p:cNvPr id="718" name="Google Shape;718;p8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2" name="Shape 722"/>
        <p:cNvGrpSpPr/>
        <p:nvPr/>
      </p:nvGrpSpPr>
      <p:grpSpPr>
        <a:xfrm>
          <a:off x="0" y="0"/>
          <a:ext cx="0" cy="0"/>
          <a:chOff x="0" y="0"/>
          <a:chExt cx="0" cy="0"/>
        </a:xfrm>
      </p:grpSpPr>
      <p:sp>
        <p:nvSpPr>
          <p:cNvPr id="723" name="Google Shape;723;p8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4" name="Google Shape;724;p8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725" name="Google Shape;725;p8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B49CB"/>
              </a:buClr>
              <a:buSzPts val="3400"/>
              <a:buFont typeface="Arial"/>
              <a:buNone/>
            </a:pPr>
            <a:r>
              <a:rPr lang="en-US" sz="2500">
                <a:solidFill>
                  <a:srgbClr val="0B49CB"/>
                </a:solidFill>
                <a:latin typeface="Comfortaa SemiBold"/>
                <a:ea typeface="Comfortaa SemiBold"/>
                <a:cs typeface="Comfortaa SemiBold"/>
                <a:sym typeface="Comfortaa SemiBold"/>
              </a:rPr>
              <a:t>Launch success for all launch sites</a:t>
            </a:r>
            <a:endParaRPr sz="900"/>
          </a:p>
        </p:txBody>
      </p:sp>
      <p:pic>
        <p:nvPicPr>
          <p:cNvPr id="726" name="Google Shape;726;p83"/>
          <p:cNvPicPr preferRelativeResize="0"/>
          <p:nvPr/>
        </p:nvPicPr>
        <p:blipFill>
          <a:blip r:embed="rId4">
            <a:alphaModFix/>
          </a:blip>
          <a:stretch>
            <a:fillRect/>
          </a:stretch>
        </p:blipFill>
        <p:spPr>
          <a:xfrm>
            <a:off x="770000" y="1619750"/>
            <a:ext cx="10742401" cy="34781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33" name="Google Shape;133;p21"/>
          <p:cNvSpPr txBox="1"/>
          <p:nvPr/>
        </p:nvSpPr>
        <p:spPr>
          <a:xfrm>
            <a:off x="828068" y="538650"/>
            <a:ext cx="105300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Introduction</a:t>
            </a:r>
            <a:endParaRPr sz="3000">
              <a:solidFill>
                <a:srgbClr val="0B49CB"/>
              </a:solidFill>
              <a:latin typeface="Comfortaa SemiBold"/>
              <a:ea typeface="Comfortaa SemiBold"/>
              <a:cs typeface="Comfortaa SemiBold"/>
              <a:sym typeface="Comfortaa SemiBold"/>
            </a:endParaRPr>
          </a:p>
        </p:txBody>
      </p:sp>
      <p:sp>
        <p:nvSpPr>
          <p:cNvPr id="134" name="Google Shape;134;p21"/>
          <p:cNvSpPr txBox="1"/>
          <p:nvPr/>
        </p:nvSpPr>
        <p:spPr>
          <a:xfrm>
            <a:off x="828075" y="1425300"/>
            <a:ext cx="10530000" cy="2003700"/>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SzPts val="935"/>
              <a:buNone/>
            </a:pPr>
            <a:r>
              <a:rPr lang="en-US" sz="1318">
                <a:solidFill>
                  <a:srgbClr val="333333"/>
                </a:solidFill>
                <a:latin typeface="Comfortaa SemiBold"/>
                <a:ea typeface="Comfortaa SemiBold"/>
                <a:cs typeface="Comfortaa SemiBold"/>
                <a:sym typeface="Comfortaa SemiBold"/>
              </a:rPr>
              <a:t>So we wanted to be able to predict if the Falcon 9 Orbital Rocket FIRST STAGE will land successfully and which what success rating we will be able to predict an outcome of a SpaceX Falcon 9 Rocket launch, without taking natural factors acting onto the Rocket itself.</a:t>
            </a:r>
            <a:endParaRPr sz="1318">
              <a:solidFill>
                <a:srgbClr val="333333"/>
              </a:solidFill>
              <a:latin typeface="Comfortaa SemiBold"/>
              <a:ea typeface="Comfortaa SemiBold"/>
              <a:cs typeface="Comfortaa SemiBold"/>
              <a:sym typeface="Comfortaa SemiBold"/>
            </a:endParaRPr>
          </a:p>
          <a:p>
            <a:pPr indent="0" lvl="0" marL="0" rtl="0" algn="l">
              <a:lnSpc>
                <a:spcPct val="130000"/>
              </a:lnSpc>
              <a:spcBef>
                <a:spcPts val="0"/>
              </a:spcBef>
              <a:spcAft>
                <a:spcPts val="0"/>
              </a:spcAft>
              <a:buSzPts val="935"/>
              <a:buNone/>
            </a:pPr>
            <a:r>
              <a:t/>
            </a:r>
            <a:endParaRPr sz="1218">
              <a:solidFill>
                <a:srgbClr val="333333"/>
              </a:solidFill>
              <a:latin typeface="Comfortaa SemiBold"/>
              <a:ea typeface="Comfortaa SemiBold"/>
              <a:cs typeface="Comfortaa SemiBold"/>
              <a:sym typeface="Comfortaa SemiBold"/>
            </a:endParaRPr>
          </a:p>
          <a:p>
            <a:pPr indent="0" lvl="0" marL="0" rtl="0" algn="l">
              <a:lnSpc>
                <a:spcPct val="130000"/>
              </a:lnSpc>
              <a:spcBef>
                <a:spcPts val="0"/>
              </a:spcBef>
              <a:spcAft>
                <a:spcPts val="0"/>
              </a:spcAft>
              <a:buSzPts val="935"/>
              <a:buNone/>
            </a:pPr>
            <a:r>
              <a:rPr lang="en-US" sz="1518">
                <a:solidFill>
                  <a:srgbClr val="333333"/>
                </a:solidFill>
                <a:latin typeface="Comfortaa SemiBold"/>
                <a:ea typeface="Comfortaa SemiBold"/>
                <a:cs typeface="Comfortaa SemiBold"/>
                <a:sym typeface="Comfortaa SemiBold"/>
              </a:rPr>
              <a:t>The Success rate ultimately is directly linked to the cost of a rocket launch, therefore ability to predict the cost is directly linked to a Successful landing of the First Stage of the Rocket.</a:t>
            </a:r>
            <a:endParaRPr sz="1518">
              <a:solidFill>
                <a:srgbClr val="333333"/>
              </a:solidFill>
              <a:latin typeface="Comfortaa SemiBold"/>
              <a:ea typeface="Comfortaa SemiBold"/>
              <a:cs typeface="Comfortaa SemiBold"/>
              <a:sym typeface="Comfortaa SemiBold"/>
            </a:endParaRPr>
          </a:p>
        </p:txBody>
      </p:sp>
      <p:pic>
        <p:nvPicPr>
          <p:cNvPr id="135" name="Google Shape;135;p21"/>
          <p:cNvPicPr preferRelativeResize="0"/>
          <p:nvPr/>
        </p:nvPicPr>
        <p:blipFill>
          <a:blip r:embed="rId4">
            <a:alphaModFix/>
          </a:blip>
          <a:stretch>
            <a:fillRect/>
          </a:stretch>
        </p:blipFill>
        <p:spPr>
          <a:xfrm>
            <a:off x="2888150" y="3318625"/>
            <a:ext cx="6184201" cy="31612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sp>
        <p:nvSpPr>
          <p:cNvPr id="731" name="Google Shape;731;p8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2" name="Google Shape;732;p84"/>
          <p:cNvSpPr txBox="1"/>
          <p:nvPr>
            <p:ph idx="1" type="body"/>
          </p:nvPr>
        </p:nvSpPr>
        <p:spPr>
          <a:xfrm>
            <a:off x="734027" y="1825625"/>
            <a:ext cx="10551583"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733" name="Google Shape;733;p84"/>
          <p:cNvSpPr txBox="1"/>
          <p:nvPr/>
        </p:nvSpPr>
        <p:spPr>
          <a:xfrm>
            <a:off x="752024"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B49CB"/>
              </a:buClr>
              <a:buSzPts val="3145"/>
              <a:buFont typeface="Arial"/>
              <a:buNone/>
            </a:pPr>
            <a:r>
              <a:rPr lang="en-US" sz="2075">
                <a:solidFill>
                  <a:srgbClr val="0B49CB"/>
                </a:solidFill>
                <a:latin typeface="Comfortaa SemiBold"/>
                <a:ea typeface="Comfortaa SemiBold"/>
                <a:cs typeface="Comfortaa SemiBold"/>
                <a:sym typeface="Comfortaa SemiBold"/>
              </a:rPr>
              <a:t>Launch success for the highest successful launch site</a:t>
            </a:r>
            <a:endParaRPr sz="100">
              <a:latin typeface="Comfortaa SemiBold"/>
              <a:ea typeface="Comfortaa SemiBold"/>
              <a:cs typeface="Comfortaa SemiBold"/>
              <a:sym typeface="Comfortaa SemiBold"/>
            </a:endParaRPr>
          </a:p>
        </p:txBody>
      </p:sp>
      <p:pic>
        <p:nvPicPr>
          <p:cNvPr id="734" name="Google Shape;734;p84"/>
          <p:cNvPicPr preferRelativeResize="0"/>
          <p:nvPr/>
        </p:nvPicPr>
        <p:blipFill>
          <a:blip r:embed="rId4">
            <a:alphaModFix/>
          </a:blip>
          <a:stretch>
            <a:fillRect/>
          </a:stretch>
        </p:blipFill>
        <p:spPr>
          <a:xfrm>
            <a:off x="700388" y="1547899"/>
            <a:ext cx="10618849" cy="35584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8" name="Shape 738"/>
        <p:cNvGrpSpPr/>
        <p:nvPr/>
      </p:nvGrpSpPr>
      <p:grpSpPr>
        <a:xfrm>
          <a:off x="0" y="0"/>
          <a:ext cx="0" cy="0"/>
          <a:chOff x="0" y="0"/>
          <a:chExt cx="0" cy="0"/>
        </a:xfrm>
      </p:grpSpPr>
      <p:sp>
        <p:nvSpPr>
          <p:cNvPr id="739" name="Google Shape;739;p8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0" name="Google Shape;740;p85"/>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741" name="Google Shape;741;p8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rtl="0" algn="l">
              <a:spcBef>
                <a:spcPts val="1400"/>
              </a:spcBef>
              <a:spcAft>
                <a:spcPts val="0"/>
              </a:spcAft>
              <a:buNone/>
            </a:pPr>
            <a:r>
              <a:rPr lang="en-US" sz="2200">
                <a:solidFill>
                  <a:srgbClr val="0B49CB"/>
                </a:solidFill>
                <a:latin typeface="Comfortaa SemiBold"/>
                <a:ea typeface="Comfortaa SemiBold"/>
                <a:cs typeface="Comfortaa SemiBold"/>
                <a:sym typeface="Comfortaa SemiBold"/>
              </a:rPr>
              <a:t>Payload vs. Launch Outcome scatter plot for all sites</a:t>
            </a:r>
            <a:endParaRPr>
              <a:solidFill>
                <a:srgbClr val="0B49CB"/>
              </a:solidFill>
              <a:latin typeface="Comfortaa SemiBold"/>
              <a:ea typeface="Comfortaa SemiBold"/>
              <a:cs typeface="Comfortaa SemiBold"/>
              <a:sym typeface="Comfortaa SemiBold"/>
            </a:endParaRPr>
          </a:p>
        </p:txBody>
      </p:sp>
      <p:pic>
        <p:nvPicPr>
          <p:cNvPr id="742" name="Google Shape;742;p85"/>
          <p:cNvPicPr preferRelativeResize="0"/>
          <p:nvPr/>
        </p:nvPicPr>
        <p:blipFill>
          <a:blip r:embed="rId4">
            <a:alphaModFix/>
          </a:blip>
          <a:stretch>
            <a:fillRect/>
          </a:stretch>
        </p:blipFill>
        <p:spPr>
          <a:xfrm>
            <a:off x="605613" y="1580151"/>
            <a:ext cx="10844375" cy="28967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6" name="Shape 746"/>
        <p:cNvGrpSpPr/>
        <p:nvPr/>
      </p:nvGrpSpPr>
      <p:grpSpPr>
        <a:xfrm>
          <a:off x="0" y="0"/>
          <a:ext cx="0" cy="0"/>
          <a:chOff x="0" y="0"/>
          <a:chExt cx="0" cy="0"/>
        </a:xfrm>
      </p:grpSpPr>
      <p:sp>
        <p:nvSpPr>
          <p:cNvPr id="747" name="Google Shape;747;p8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1" name="Shape 751"/>
        <p:cNvGrpSpPr/>
        <p:nvPr/>
      </p:nvGrpSpPr>
      <p:grpSpPr>
        <a:xfrm>
          <a:off x="0" y="0"/>
          <a:ext cx="0" cy="0"/>
          <a:chOff x="0" y="0"/>
          <a:chExt cx="0" cy="0"/>
        </a:xfrm>
      </p:grpSpPr>
      <p:sp>
        <p:nvSpPr>
          <p:cNvPr id="752" name="Google Shape;752;p8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3" name="Google Shape;753;p87"/>
          <p:cNvSpPr txBox="1"/>
          <p:nvPr>
            <p:ph idx="1" type="body"/>
          </p:nvPr>
        </p:nvSpPr>
        <p:spPr>
          <a:xfrm>
            <a:off x="770000" y="1615275"/>
            <a:ext cx="10796100" cy="44103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None/>
            </a:pPr>
            <a:r>
              <a:rPr lang="en-US" sz="1300">
                <a:solidFill>
                  <a:srgbClr val="292929"/>
                </a:solidFill>
                <a:latin typeface="Arial"/>
                <a:ea typeface="Arial"/>
                <a:cs typeface="Arial"/>
                <a:sym typeface="Arial"/>
              </a:rPr>
              <a:t>Visualize the Below we can see the built model accuracy for all built classification models, in a bar chart</a:t>
            </a:r>
            <a:endParaRPr sz="13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50000"/>
              </a:lnSpc>
              <a:spcBef>
                <a:spcPts val="1400"/>
              </a:spcBef>
              <a:spcAft>
                <a:spcPts val="0"/>
              </a:spcAft>
              <a:buNone/>
            </a:pPr>
            <a:r>
              <a:rPr lang="en-US" sz="1200">
                <a:solidFill>
                  <a:srgbClr val="292929"/>
                </a:solidFill>
                <a:latin typeface="Comfortaa"/>
                <a:ea typeface="Comfortaa"/>
                <a:cs typeface="Comfortaa"/>
                <a:sym typeface="Comfortaa"/>
              </a:rPr>
              <a:t>As being shown in the barchart above we have found that the </a:t>
            </a:r>
            <a:r>
              <a:rPr lang="en-US" sz="1200">
                <a:solidFill>
                  <a:srgbClr val="292929"/>
                </a:solidFill>
                <a:latin typeface="Comfortaa"/>
                <a:ea typeface="Comfortaa"/>
                <a:cs typeface="Comfortaa"/>
                <a:sym typeface="Comfortaa"/>
              </a:rPr>
              <a:t>decision</a:t>
            </a:r>
            <a:r>
              <a:rPr lang="en-US" sz="1200">
                <a:solidFill>
                  <a:srgbClr val="292929"/>
                </a:solidFill>
                <a:latin typeface="Comfortaa"/>
                <a:ea typeface="Comfortaa"/>
                <a:cs typeface="Comfortaa"/>
                <a:sym typeface="Comfortaa"/>
              </a:rPr>
              <a:t> tree classifier had the overall best accuracy in the prediction process</a:t>
            </a:r>
            <a:endParaRPr sz="1200">
              <a:solidFill>
                <a:srgbClr val="292929"/>
              </a:solidFill>
              <a:latin typeface="Comfortaa"/>
              <a:ea typeface="Comfortaa"/>
              <a:cs typeface="Comfortaa"/>
              <a:sym typeface="Comfortaa"/>
            </a:endParaRPr>
          </a:p>
        </p:txBody>
      </p:sp>
      <p:sp>
        <p:nvSpPr>
          <p:cNvPr id="754" name="Google Shape;754;p8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Classification Accuracy</a:t>
            </a:r>
            <a:endParaRPr sz="3000">
              <a:solidFill>
                <a:srgbClr val="0B49CB"/>
              </a:solidFill>
              <a:latin typeface="Comfortaa SemiBold"/>
              <a:ea typeface="Comfortaa SemiBold"/>
              <a:cs typeface="Comfortaa SemiBold"/>
              <a:sym typeface="Comfortaa SemiBold"/>
            </a:endParaRPr>
          </a:p>
        </p:txBody>
      </p:sp>
      <p:pic>
        <p:nvPicPr>
          <p:cNvPr id="755" name="Google Shape;755;p87"/>
          <p:cNvPicPr preferRelativeResize="0"/>
          <p:nvPr/>
        </p:nvPicPr>
        <p:blipFill>
          <a:blip r:embed="rId4">
            <a:alphaModFix/>
          </a:blip>
          <a:stretch>
            <a:fillRect/>
          </a:stretch>
        </p:blipFill>
        <p:spPr>
          <a:xfrm>
            <a:off x="3138775" y="2065950"/>
            <a:ext cx="6039054" cy="29717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9" name="Shape 759"/>
        <p:cNvGrpSpPr/>
        <p:nvPr/>
      </p:nvGrpSpPr>
      <p:grpSpPr>
        <a:xfrm>
          <a:off x="0" y="0"/>
          <a:ext cx="0" cy="0"/>
          <a:chOff x="0" y="0"/>
          <a:chExt cx="0" cy="0"/>
        </a:xfrm>
      </p:grpSpPr>
      <p:sp>
        <p:nvSpPr>
          <p:cNvPr id="760" name="Google Shape;760;p8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1" name="Google Shape;761;p88"/>
          <p:cNvSpPr txBox="1"/>
          <p:nvPr>
            <p:ph idx="1" type="body"/>
          </p:nvPr>
        </p:nvSpPr>
        <p:spPr>
          <a:xfrm>
            <a:off x="778500" y="2519850"/>
            <a:ext cx="10635000" cy="22266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400"/>
              </a:spcBef>
              <a:spcAft>
                <a:spcPts val="0"/>
              </a:spcAft>
              <a:buNone/>
            </a:pPr>
            <a:r>
              <a:rPr lang="en-US" sz="1200">
                <a:solidFill>
                  <a:srgbClr val="292929"/>
                </a:solidFill>
                <a:latin typeface="Comfortaa"/>
                <a:ea typeface="Comfortaa"/>
                <a:cs typeface="Comfortaa"/>
                <a:sym typeface="Comfortaa"/>
              </a:rPr>
              <a:t>As being shown in the Confusion Matrix plot we have found that the </a:t>
            </a:r>
            <a:endParaRPr sz="1200">
              <a:solidFill>
                <a:srgbClr val="292929"/>
              </a:solidFill>
              <a:latin typeface="Comfortaa"/>
              <a:ea typeface="Comfortaa"/>
              <a:cs typeface="Comfortaa"/>
              <a:sym typeface="Comfortaa"/>
            </a:endParaRPr>
          </a:p>
          <a:p>
            <a:pPr indent="0" lvl="0" marL="0" rtl="0" algn="l">
              <a:lnSpc>
                <a:spcPct val="150000"/>
              </a:lnSpc>
              <a:spcBef>
                <a:spcPts val="1400"/>
              </a:spcBef>
              <a:spcAft>
                <a:spcPts val="0"/>
              </a:spcAft>
              <a:buNone/>
            </a:pPr>
            <a:r>
              <a:rPr lang="en-US" sz="1200">
                <a:solidFill>
                  <a:srgbClr val="292929"/>
                </a:solidFill>
                <a:latin typeface="Comfortaa"/>
                <a:ea typeface="Comfortaa"/>
                <a:cs typeface="Comfortaa"/>
                <a:sym typeface="Comfortaa"/>
              </a:rPr>
              <a:t>decision tree classifier had the overall best accuracy in the </a:t>
            </a:r>
            <a:endParaRPr sz="1200">
              <a:solidFill>
                <a:srgbClr val="292929"/>
              </a:solidFill>
              <a:latin typeface="Comfortaa"/>
              <a:ea typeface="Comfortaa"/>
              <a:cs typeface="Comfortaa"/>
              <a:sym typeface="Comfortaa"/>
            </a:endParaRPr>
          </a:p>
          <a:p>
            <a:pPr indent="0" lvl="0" marL="0" rtl="0" algn="l">
              <a:lnSpc>
                <a:spcPct val="150000"/>
              </a:lnSpc>
              <a:spcBef>
                <a:spcPts val="1400"/>
              </a:spcBef>
              <a:spcAft>
                <a:spcPts val="0"/>
              </a:spcAft>
              <a:buClr>
                <a:schemeClr val="dk1"/>
              </a:buClr>
              <a:buSzPts val="1100"/>
              <a:buFont typeface="Arial"/>
              <a:buNone/>
            </a:pPr>
            <a:r>
              <a:rPr lang="en-US" sz="1200">
                <a:solidFill>
                  <a:srgbClr val="292929"/>
                </a:solidFill>
                <a:latin typeface="Comfortaa"/>
                <a:ea typeface="Comfortaa"/>
                <a:cs typeface="Comfortaa"/>
                <a:sym typeface="Comfortaa"/>
              </a:rPr>
              <a:t>prediction process with a accuracy score of :  </a:t>
            </a:r>
            <a:r>
              <a:rPr lang="en-US" sz="1200">
                <a:solidFill>
                  <a:srgbClr val="FF0000"/>
                </a:solidFill>
                <a:latin typeface="Comfortaa"/>
                <a:ea typeface="Comfortaa"/>
                <a:cs typeface="Comfortaa"/>
                <a:sym typeface="Comfortaa"/>
              </a:rPr>
              <a:t>0.888 %</a:t>
            </a:r>
            <a:endParaRPr>
              <a:solidFill>
                <a:srgbClr val="FF0000"/>
              </a:solidFill>
            </a:endParaRPr>
          </a:p>
        </p:txBody>
      </p:sp>
      <p:sp>
        <p:nvSpPr>
          <p:cNvPr id="762" name="Google Shape;762;p8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763" name="Google Shape;763;p88"/>
          <p:cNvPicPr preferRelativeResize="0"/>
          <p:nvPr/>
        </p:nvPicPr>
        <p:blipFill>
          <a:blip r:embed="rId4">
            <a:alphaModFix/>
          </a:blip>
          <a:stretch>
            <a:fillRect/>
          </a:stretch>
        </p:blipFill>
        <p:spPr>
          <a:xfrm>
            <a:off x="6867272" y="1901425"/>
            <a:ext cx="4546226" cy="3216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7" name="Shape 767"/>
        <p:cNvGrpSpPr/>
        <p:nvPr/>
      </p:nvGrpSpPr>
      <p:grpSpPr>
        <a:xfrm>
          <a:off x="0" y="0"/>
          <a:ext cx="0" cy="0"/>
          <a:chOff x="0" y="0"/>
          <a:chExt cx="0" cy="0"/>
        </a:xfrm>
      </p:grpSpPr>
      <p:sp>
        <p:nvSpPr>
          <p:cNvPr id="768" name="Google Shape;768;p8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9" name="Google Shape;769;p89"/>
          <p:cNvSpPr txBox="1"/>
          <p:nvPr>
            <p:ph idx="1" type="body"/>
          </p:nvPr>
        </p:nvSpPr>
        <p:spPr>
          <a:xfrm>
            <a:off x="834492" y="1724550"/>
            <a:ext cx="10451100" cy="43512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400"/>
              </a:spcBef>
              <a:spcAft>
                <a:spcPts val="0"/>
              </a:spcAft>
              <a:buNone/>
            </a:pPr>
            <a:r>
              <a:rPr b="1" lang="en-US" sz="1200">
                <a:solidFill>
                  <a:srgbClr val="292929"/>
                </a:solidFill>
                <a:latin typeface="Comfortaa"/>
                <a:ea typeface="Comfortaa"/>
                <a:cs typeface="Comfortaa"/>
                <a:sym typeface="Comfortaa"/>
              </a:rPr>
              <a:t>Finding Number 1</a:t>
            </a:r>
            <a:endParaRPr b="1" sz="1200">
              <a:solidFill>
                <a:srgbClr val="292929"/>
              </a:solidFill>
              <a:latin typeface="Comfortaa"/>
              <a:ea typeface="Comfortaa"/>
              <a:cs typeface="Comfortaa"/>
              <a:sym typeface="Comfortaa"/>
            </a:endParaRPr>
          </a:p>
          <a:p>
            <a:pPr indent="0" lvl="0" marL="0" rtl="0" algn="l">
              <a:lnSpc>
                <a:spcPct val="150000"/>
              </a:lnSpc>
              <a:spcBef>
                <a:spcPts val="1400"/>
              </a:spcBef>
              <a:spcAft>
                <a:spcPts val="0"/>
              </a:spcAft>
              <a:buNone/>
            </a:pPr>
            <a:r>
              <a:rPr b="1" lang="en-US" sz="1100">
                <a:solidFill>
                  <a:srgbClr val="292929"/>
                </a:solidFill>
                <a:latin typeface="Comfortaa"/>
                <a:ea typeface="Comfortaa"/>
                <a:cs typeface="Comfortaa"/>
                <a:sym typeface="Comfortaa"/>
              </a:rPr>
              <a:t>As being shown in the barchart above we have found that the decision tree classifier had the overall best accuracy in the prediction process with a prediction success of</a:t>
            </a:r>
            <a:r>
              <a:rPr b="1" lang="en-US" sz="1100">
                <a:solidFill>
                  <a:srgbClr val="FF0000"/>
                </a:solidFill>
                <a:latin typeface="Comfortaa"/>
                <a:ea typeface="Comfortaa"/>
                <a:cs typeface="Comfortaa"/>
                <a:sym typeface="Comfortaa"/>
              </a:rPr>
              <a:t> 88 % accuracy</a:t>
            </a:r>
            <a:r>
              <a:rPr b="1" lang="en-US" sz="1100">
                <a:solidFill>
                  <a:srgbClr val="292929"/>
                </a:solidFill>
                <a:latin typeface="Comfortaa"/>
                <a:ea typeface="Comfortaa"/>
                <a:cs typeface="Comfortaa"/>
                <a:sym typeface="Comfortaa"/>
              </a:rPr>
              <a:t>.</a:t>
            </a:r>
            <a:endParaRPr b="1" sz="1100">
              <a:solidFill>
                <a:srgbClr val="292929"/>
              </a:solidFill>
              <a:latin typeface="Comfortaa"/>
              <a:ea typeface="Comfortaa"/>
              <a:cs typeface="Comfortaa"/>
              <a:sym typeface="Comfortaa"/>
            </a:endParaRPr>
          </a:p>
          <a:p>
            <a:pPr indent="0" lvl="0" marL="0" rtl="0" algn="l">
              <a:lnSpc>
                <a:spcPct val="150000"/>
              </a:lnSpc>
              <a:spcBef>
                <a:spcPts val="1400"/>
              </a:spcBef>
              <a:spcAft>
                <a:spcPts val="0"/>
              </a:spcAft>
              <a:buNone/>
            </a:pPr>
            <a:r>
              <a:rPr b="1" lang="en-US" sz="1200">
                <a:solidFill>
                  <a:srgbClr val="292929"/>
                </a:solidFill>
                <a:latin typeface="Comfortaa"/>
                <a:ea typeface="Comfortaa"/>
                <a:cs typeface="Comfortaa"/>
                <a:sym typeface="Comfortaa"/>
              </a:rPr>
              <a:t>Finding Number 2</a:t>
            </a:r>
            <a:endParaRPr b="1" sz="1200">
              <a:solidFill>
                <a:srgbClr val="292929"/>
              </a:solidFill>
              <a:latin typeface="Comfortaa"/>
              <a:ea typeface="Comfortaa"/>
              <a:cs typeface="Comfortaa"/>
              <a:sym typeface="Comfortaa"/>
            </a:endParaRPr>
          </a:p>
          <a:p>
            <a:pPr indent="0" lvl="0" marL="0" rtl="0" algn="l">
              <a:lnSpc>
                <a:spcPct val="150000"/>
              </a:lnSpc>
              <a:spcBef>
                <a:spcPts val="0"/>
              </a:spcBef>
              <a:spcAft>
                <a:spcPts val="0"/>
              </a:spcAft>
              <a:buNone/>
            </a:pPr>
            <a:r>
              <a:t/>
            </a:r>
            <a:endParaRPr b="1" sz="1200">
              <a:solidFill>
                <a:srgbClr val="292929"/>
              </a:solidFill>
              <a:latin typeface="Comfortaa"/>
              <a:ea typeface="Comfortaa"/>
              <a:cs typeface="Comfortaa"/>
              <a:sym typeface="Comfortaa"/>
            </a:endParaRPr>
          </a:p>
          <a:p>
            <a:pPr indent="0" lvl="0" marL="0" rtl="0" algn="l">
              <a:lnSpc>
                <a:spcPct val="150000"/>
              </a:lnSpc>
              <a:spcBef>
                <a:spcPts val="0"/>
              </a:spcBef>
              <a:spcAft>
                <a:spcPts val="0"/>
              </a:spcAft>
              <a:buNone/>
            </a:pPr>
            <a:r>
              <a:rPr lang="en-US" sz="1100">
                <a:solidFill>
                  <a:schemeClr val="dk1"/>
                </a:solidFill>
                <a:latin typeface="Comfortaa SemiBold"/>
                <a:ea typeface="Comfortaa SemiBold"/>
                <a:cs typeface="Comfortaa SemiBold"/>
                <a:sym typeface="Comfortaa SemiBold"/>
              </a:rPr>
              <a:t>We observed that the success rate for the Falcon 9 first stage rocket launch and landing have been increasing constantly from 2013 to 2020.</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rPr b="1" lang="en-US" sz="1200">
                <a:solidFill>
                  <a:schemeClr val="dk1"/>
                </a:solidFill>
                <a:latin typeface="Comfortaa"/>
                <a:ea typeface="Comfortaa"/>
                <a:cs typeface="Comfortaa"/>
                <a:sym typeface="Comfortaa"/>
              </a:rPr>
              <a:t>Finding Number 3</a:t>
            </a:r>
            <a:endParaRPr b="1" sz="12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None/>
            </a:pPr>
            <a:r>
              <a:t/>
            </a:r>
            <a:endParaRPr sz="1000">
              <a:solidFill>
                <a:schemeClr val="dk1"/>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rPr lang="en-US" sz="1100">
                <a:solidFill>
                  <a:srgbClr val="292929"/>
                </a:solidFill>
                <a:latin typeface="Comfortaa SemiBold"/>
                <a:ea typeface="Comfortaa SemiBold"/>
                <a:cs typeface="Comfortaa SemiBold"/>
                <a:sym typeface="Comfortaa SemiBold"/>
              </a:rPr>
              <a:t>The average payload mass carried by booster version F9 v1.1 </a:t>
            </a:r>
            <a:r>
              <a:rPr lang="en-US" sz="1100">
                <a:solidFill>
                  <a:schemeClr val="dk1"/>
                </a:solidFill>
                <a:latin typeface="Comfortaa SemiBold"/>
                <a:ea typeface="Comfortaa SemiBold"/>
                <a:cs typeface="Comfortaa SemiBold"/>
                <a:sym typeface="Comfortaa SemiBold"/>
              </a:rPr>
              <a:t>is </a:t>
            </a:r>
            <a:r>
              <a:rPr lang="en-US" sz="1100">
                <a:solidFill>
                  <a:srgbClr val="FF0000"/>
                </a:solidFill>
                <a:latin typeface="Comfortaa SemiBold"/>
                <a:ea typeface="Comfortaa SemiBold"/>
                <a:cs typeface="Comfortaa SemiBold"/>
                <a:sym typeface="Comfortaa SemiBold"/>
              </a:rPr>
              <a:t>2928,4 kg</a:t>
            </a:r>
            <a:r>
              <a:rPr lang="en-US" sz="1100">
                <a:solidFill>
                  <a:schemeClr val="dk1"/>
                </a:solidFill>
                <a:latin typeface="Comfortaa SemiBold"/>
                <a:ea typeface="Comfortaa SemiBold"/>
                <a:cs typeface="Comfortaa SemiBold"/>
                <a:sym typeface="Comfortaa SemiBold"/>
              </a:rPr>
              <a:t> per Falcon 9 rocket launch.</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t/>
            </a:r>
            <a:endParaRPr sz="1100">
              <a:solidFill>
                <a:schemeClr val="dk1"/>
              </a:solidFill>
              <a:latin typeface="Comfortaa SemiBold"/>
              <a:ea typeface="Comfortaa SemiBold"/>
              <a:cs typeface="Comfortaa SemiBold"/>
              <a:sym typeface="Comfortaa SemiBold"/>
            </a:endParaRPr>
          </a:p>
          <a:p>
            <a:pPr indent="0" lvl="0" marL="0" rtl="0" algn="l">
              <a:lnSpc>
                <a:spcPct val="150000"/>
              </a:lnSpc>
              <a:spcBef>
                <a:spcPts val="0"/>
              </a:spcBef>
              <a:spcAft>
                <a:spcPts val="0"/>
              </a:spcAft>
              <a:buNone/>
            </a:pPr>
            <a:r>
              <a:rPr b="1" lang="en-US" sz="1200">
                <a:solidFill>
                  <a:schemeClr val="dk1"/>
                </a:solidFill>
                <a:latin typeface="Comfortaa"/>
                <a:ea typeface="Comfortaa"/>
                <a:cs typeface="Comfortaa"/>
                <a:sym typeface="Comfortaa"/>
              </a:rPr>
              <a:t>Finding Number 4</a:t>
            </a:r>
            <a:endParaRPr b="1" sz="12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None/>
            </a:pPr>
            <a:r>
              <a:t/>
            </a:r>
            <a:endParaRPr b="1" sz="12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b="1" lang="en-US" sz="1100">
                <a:solidFill>
                  <a:srgbClr val="292929"/>
                </a:solidFill>
                <a:latin typeface="Comfortaa"/>
                <a:ea typeface="Comfortaa"/>
                <a:cs typeface="Comfortaa"/>
                <a:sym typeface="Comfortaa"/>
              </a:rPr>
              <a:t>By using Exploratory data analysis we </a:t>
            </a:r>
            <a:r>
              <a:rPr lang="en-US" sz="1100">
                <a:solidFill>
                  <a:schemeClr val="dk1"/>
                </a:solidFill>
                <a:latin typeface="Comfortaa SemiBold"/>
                <a:ea typeface="Comfortaa SemiBold"/>
                <a:cs typeface="Comfortaa SemiBold"/>
                <a:sym typeface="Comfortaa SemiBold"/>
              </a:rPr>
              <a:t>determined the success rate of our case study is</a:t>
            </a:r>
            <a:r>
              <a:rPr lang="en-US" sz="1100">
                <a:solidFill>
                  <a:srgbClr val="FF0000"/>
                </a:solidFill>
                <a:latin typeface="Comfortaa SemiBold"/>
                <a:ea typeface="Comfortaa SemiBold"/>
                <a:cs typeface="Comfortaa SemiBold"/>
                <a:sym typeface="Comfortaa SemiBold"/>
              </a:rPr>
              <a:t> 0.66 %</a:t>
            </a:r>
            <a:endParaRPr sz="1100">
              <a:solidFill>
                <a:srgbClr val="FF0000"/>
              </a:solidFill>
              <a:highlight>
                <a:schemeClr val="lt1"/>
              </a:highlight>
              <a:latin typeface="Comfortaa SemiBold"/>
              <a:ea typeface="Comfortaa SemiBold"/>
              <a:cs typeface="Comfortaa SemiBold"/>
              <a:sym typeface="Comfortaa SemiBold"/>
            </a:endParaRPr>
          </a:p>
        </p:txBody>
      </p:sp>
      <p:sp>
        <p:nvSpPr>
          <p:cNvPr id="770" name="Google Shape;770;p8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Conclusions</a:t>
            </a:r>
            <a:endParaRPr sz="3000">
              <a:solidFill>
                <a:srgbClr val="0B49CB"/>
              </a:solidFill>
              <a:latin typeface="Comfortaa SemiBold"/>
              <a:ea typeface="Comfortaa SemiBold"/>
              <a:cs typeface="Comfortaa SemiBold"/>
              <a:sym typeface="Comfortaa SemiBo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5" name="Shape 775"/>
        <p:cNvGrpSpPr/>
        <p:nvPr/>
      </p:nvGrpSpPr>
      <p:grpSpPr>
        <a:xfrm>
          <a:off x="0" y="0"/>
          <a:ext cx="0" cy="0"/>
          <a:chOff x="0" y="0"/>
          <a:chExt cx="0" cy="0"/>
        </a:xfrm>
      </p:grpSpPr>
      <p:sp>
        <p:nvSpPr>
          <p:cNvPr id="776" name="Google Shape;776;p9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7" name="Google Shape;777;p90"/>
          <p:cNvSpPr txBox="1"/>
          <p:nvPr>
            <p:ph idx="1" type="body"/>
          </p:nvPr>
        </p:nvSpPr>
        <p:spPr>
          <a:xfrm>
            <a:off x="770000" y="1580025"/>
            <a:ext cx="10515600" cy="4715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a:solidFill>
                  <a:srgbClr val="292929"/>
                </a:solidFill>
                <a:latin typeface="Comfortaa SemiBold"/>
                <a:ea typeface="Comfortaa SemiBold"/>
                <a:cs typeface="Comfortaa SemiBold"/>
                <a:sym typeface="Comfortaa SemiBold"/>
              </a:rPr>
              <a:t>Data used in creation of this document, including photos was obtained from the following sources:</a:t>
            </a:r>
            <a:endParaRPr>
              <a:solidFill>
                <a:srgbClr val="292929"/>
              </a:solidFill>
              <a:latin typeface="Comfortaa SemiBold"/>
              <a:ea typeface="Comfortaa SemiBold"/>
              <a:cs typeface="Comfortaa SemiBold"/>
              <a:sym typeface="Comfortaa SemiBold"/>
            </a:endParaRPr>
          </a:p>
          <a:p>
            <a:pPr indent="0" lvl="0" marL="0" marR="0" rtl="0" algn="l">
              <a:lnSpc>
                <a:spcPct val="90000"/>
              </a:lnSpc>
              <a:spcBef>
                <a:spcPts val="0"/>
              </a:spcBef>
              <a:spcAft>
                <a:spcPts val="0"/>
              </a:spcAft>
              <a:buNone/>
            </a:pPr>
            <a:r>
              <a:t/>
            </a:r>
            <a:endParaRPr>
              <a:solidFill>
                <a:srgbClr val="292929"/>
              </a:solidFill>
              <a:latin typeface="Comfortaa SemiBold"/>
              <a:ea typeface="Comfortaa SemiBold"/>
              <a:cs typeface="Comfortaa SemiBold"/>
              <a:sym typeface="Comfortaa SemiBold"/>
            </a:endParaRPr>
          </a:p>
          <a:p>
            <a:pPr indent="-304800" lvl="0" marL="457200" marR="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SpaceX official website - 			</a:t>
            </a:r>
            <a:r>
              <a:rPr lang="en-US" sz="1200" u="sng">
                <a:solidFill>
                  <a:srgbClr val="0000FF"/>
                </a:solidFill>
                <a:latin typeface="Comfortaa SemiBold"/>
                <a:ea typeface="Comfortaa SemiBold"/>
                <a:cs typeface="Comfortaa SemiBold"/>
                <a:sym typeface="Comfortaa SemiBold"/>
                <a:hlinkClick r:id="rId4">
                  <a:extLst>
                    <a:ext uri="{A12FA001-AC4F-418D-AE19-62706E023703}">
                      <ahyp:hlinkClr val="tx"/>
                    </a:ext>
                  </a:extLst>
                </a:hlinkClick>
              </a:rPr>
              <a:t>www.spacex.com</a:t>
            </a:r>
            <a:endParaRPr sz="1200">
              <a:solidFill>
                <a:srgbClr val="0000FF"/>
              </a:solidFill>
              <a:latin typeface="Comfortaa SemiBold"/>
              <a:ea typeface="Comfortaa SemiBold"/>
              <a:cs typeface="Comfortaa SemiBold"/>
              <a:sym typeface="Comfortaa SemiBold"/>
            </a:endParaRPr>
          </a:p>
          <a:p>
            <a:pPr indent="-304800" lvl="0" marL="457200" marR="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Skills Network Labs - 				</a:t>
            </a:r>
            <a:r>
              <a:rPr lang="en-US" sz="1200" u="sng">
                <a:solidFill>
                  <a:srgbClr val="0000FF"/>
                </a:solidFill>
                <a:latin typeface="Comfortaa SemiBold"/>
                <a:ea typeface="Comfortaa SemiBold"/>
                <a:cs typeface="Comfortaa SemiBold"/>
                <a:sym typeface="Comfortaa SemiBold"/>
              </a:rPr>
              <a:t>skills.network</a:t>
            </a:r>
            <a:endParaRPr sz="1200" u="sng">
              <a:solidFill>
                <a:srgbClr val="0000FF"/>
              </a:solidFill>
              <a:latin typeface="Comfortaa SemiBold"/>
              <a:ea typeface="Comfortaa SemiBold"/>
              <a:cs typeface="Comfortaa SemiBold"/>
              <a:sym typeface="Comfortaa SemiBold"/>
            </a:endParaRPr>
          </a:p>
          <a:p>
            <a:pPr indent="-304800" lvl="0" marL="457200" marR="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Coursera Online Learning  portal -	</a:t>
            </a:r>
            <a:r>
              <a:rPr lang="en-US" sz="1200" u="sng">
                <a:solidFill>
                  <a:srgbClr val="0000FF"/>
                </a:solidFill>
                <a:latin typeface="Comfortaa SemiBold"/>
                <a:ea typeface="Comfortaa SemiBold"/>
                <a:cs typeface="Comfortaa SemiBold"/>
                <a:sym typeface="Comfortaa SemiBold"/>
              </a:rPr>
              <a:t>www.coursera.org</a:t>
            </a:r>
            <a:endParaRPr sz="1200" u="sng">
              <a:solidFill>
                <a:srgbClr val="0000FF"/>
              </a:solidFill>
              <a:latin typeface="Comfortaa SemiBold"/>
              <a:ea typeface="Comfortaa SemiBold"/>
              <a:cs typeface="Comfortaa SemiBold"/>
              <a:sym typeface="Comfortaa SemiBold"/>
            </a:endParaRPr>
          </a:p>
          <a:p>
            <a:pPr indent="-304800" lvl="0" marL="457200" marR="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Wikipedia knowledge portal - 		</a:t>
            </a:r>
            <a:r>
              <a:rPr lang="en-US" sz="1200" u="sng">
                <a:solidFill>
                  <a:srgbClr val="0000FF"/>
                </a:solidFill>
                <a:latin typeface="Comfortaa SemiBold"/>
                <a:ea typeface="Comfortaa SemiBold"/>
                <a:cs typeface="Comfortaa SemiBold"/>
                <a:sym typeface="Comfortaa SemiBold"/>
                <a:hlinkClick r:id="rId5">
                  <a:extLst>
                    <a:ext uri="{A12FA001-AC4F-418D-AE19-62706E023703}">
                      <ahyp:hlinkClr val="tx"/>
                    </a:ext>
                  </a:extLst>
                </a:hlinkClick>
              </a:rPr>
              <a:t>https://en.wikipedia.org/wiki/Main_Page</a:t>
            </a:r>
            <a:r>
              <a:rPr lang="en-US" sz="1200">
                <a:solidFill>
                  <a:srgbClr val="0000FF"/>
                </a:solidFill>
                <a:latin typeface="Comfortaa SemiBold"/>
                <a:ea typeface="Comfortaa SemiBold"/>
                <a:cs typeface="Comfortaa SemiBold"/>
                <a:sym typeface="Comfortaa SemiBold"/>
              </a:rPr>
              <a:t> </a:t>
            </a:r>
            <a:endParaRPr sz="1200">
              <a:solidFill>
                <a:srgbClr val="0000FF"/>
              </a:solidFill>
              <a:latin typeface="Comfortaa SemiBold"/>
              <a:ea typeface="Comfortaa SemiBold"/>
              <a:cs typeface="Comfortaa SemiBold"/>
              <a:sym typeface="Comfortaa SemiBold"/>
            </a:endParaRPr>
          </a:p>
          <a:p>
            <a:pPr indent="0" lvl="0" marL="457200" marR="0" rtl="0" algn="l">
              <a:lnSpc>
                <a:spcPct val="140000"/>
              </a:lnSpc>
              <a:spcBef>
                <a:spcPts val="0"/>
              </a:spcBef>
              <a:spcAft>
                <a:spcPts val="0"/>
              </a:spcAft>
              <a:buNone/>
            </a:pPr>
            <a:r>
              <a:t/>
            </a:r>
            <a:endParaRPr sz="1200">
              <a:solidFill>
                <a:srgbClr val="292929"/>
              </a:solidFill>
              <a:latin typeface="Comfortaa SemiBold"/>
              <a:ea typeface="Comfortaa SemiBold"/>
              <a:cs typeface="Comfortaa SemiBold"/>
              <a:sym typeface="Comfortaa SemiBold"/>
            </a:endParaRPr>
          </a:p>
          <a:p>
            <a:pPr indent="0" lvl="0" marL="0" marR="0" rtl="0" algn="l">
              <a:lnSpc>
                <a:spcPct val="140000"/>
              </a:lnSpc>
              <a:spcBef>
                <a:spcPts val="0"/>
              </a:spcBef>
              <a:spcAft>
                <a:spcPts val="0"/>
              </a:spcAft>
              <a:buNone/>
            </a:pPr>
            <a:r>
              <a:rPr b="1" lang="en-US">
                <a:solidFill>
                  <a:srgbClr val="292929"/>
                </a:solidFill>
                <a:latin typeface="Comfortaa"/>
                <a:ea typeface="Comfortaa"/>
                <a:cs typeface="Comfortaa"/>
                <a:sym typeface="Comfortaa"/>
              </a:rPr>
              <a:t>The following resources was used in the analysing and compiling of this project:</a:t>
            </a:r>
            <a:endParaRPr b="1">
              <a:solidFill>
                <a:srgbClr val="292929"/>
              </a:solidFill>
              <a:latin typeface="Comfortaa"/>
              <a:ea typeface="Comfortaa"/>
              <a:cs typeface="Comfortaa"/>
              <a:sym typeface="Comfortaa"/>
            </a:endParaRPr>
          </a:p>
          <a:p>
            <a:pPr indent="0" lvl="0" marL="0" marR="0" rtl="0" algn="l">
              <a:lnSpc>
                <a:spcPct val="140000"/>
              </a:lnSpc>
              <a:spcBef>
                <a:spcPts val="0"/>
              </a:spcBef>
              <a:spcAft>
                <a:spcPts val="0"/>
              </a:spcAft>
              <a:buNone/>
            </a:pPr>
            <a:r>
              <a:t/>
            </a:r>
            <a:endParaRPr sz="1300">
              <a:solidFill>
                <a:srgbClr val="292929"/>
              </a:solidFill>
              <a:latin typeface="Comfortaa SemiBold"/>
              <a:ea typeface="Comfortaa SemiBold"/>
              <a:cs typeface="Comfortaa SemiBold"/>
              <a:sym typeface="Comfortaa SemiBold"/>
            </a:endParaRPr>
          </a:p>
          <a:p>
            <a:pPr indent="-304800" lvl="0" marL="45720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Google Docs, Sheets and Slides</a:t>
            </a:r>
            <a:endParaRPr sz="1200">
              <a:solidFill>
                <a:srgbClr val="292929"/>
              </a:solidFill>
              <a:latin typeface="Comfortaa SemiBold"/>
              <a:ea typeface="Comfortaa SemiBold"/>
              <a:cs typeface="Comfortaa SemiBold"/>
              <a:sym typeface="Comfortaa SemiBold"/>
            </a:endParaRPr>
          </a:p>
          <a:p>
            <a:pPr indent="-304800" lvl="0" marL="45720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Github</a:t>
            </a:r>
            <a:endParaRPr sz="1200">
              <a:solidFill>
                <a:srgbClr val="292929"/>
              </a:solidFill>
              <a:latin typeface="Comfortaa SemiBold"/>
              <a:ea typeface="Comfortaa SemiBold"/>
              <a:cs typeface="Comfortaa SemiBold"/>
              <a:sym typeface="Comfortaa SemiBold"/>
            </a:endParaRPr>
          </a:p>
          <a:p>
            <a:pPr indent="-304800" lvl="0" marL="45720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IBM Cloud Resources</a:t>
            </a:r>
            <a:endParaRPr sz="1200">
              <a:solidFill>
                <a:srgbClr val="292929"/>
              </a:solidFill>
              <a:latin typeface="Comfortaa SemiBold"/>
              <a:ea typeface="Comfortaa SemiBold"/>
              <a:cs typeface="Comfortaa SemiBold"/>
              <a:sym typeface="Comfortaa SemiBold"/>
            </a:endParaRPr>
          </a:p>
          <a:p>
            <a:pPr indent="-304800" lvl="0" marL="45720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IBM Watson Studio</a:t>
            </a:r>
            <a:endParaRPr sz="1200">
              <a:solidFill>
                <a:srgbClr val="292929"/>
              </a:solidFill>
              <a:latin typeface="Comfortaa SemiBold"/>
              <a:ea typeface="Comfortaa SemiBold"/>
              <a:cs typeface="Comfortaa SemiBold"/>
              <a:sym typeface="Comfortaa SemiBold"/>
            </a:endParaRPr>
          </a:p>
          <a:p>
            <a:pPr indent="-304800" lvl="0" marL="45720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Coursera.com</a:t>
            </a:r>
            <a:endParaRPr sz="1200">
              <a:solidFill>
                <a:srgbClr val="292929"/>
              </a:solidFill>
              <a:latin typeface="Comfortaa SemiBold"/>
              <a:ea typeface="Comfortaa SemiBold"/>
              <a:cs typeface="Comfortaa SemiBold"/>
              <a:sym typeface="Comfortaa SemiBold"/>
            </a:endParaRPr>
          </a:p>
          <a:p>
            <a:pPr indent="-304800" lvl="0" marL="457200" marR="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Python</a:t>
            </a:r>
            <a:endParaRPr sz="1200">
              <a:solidFill>
                <a:srgbClr val="292929"/>
              </a:solidFill>
              <a:latin typeface="Comfortaa SemiBold"/>
              <a:ea typeface="Comfortaa SemiBold"/>
              <a:cs typeface="Comfortaa SemiBold"/>
              <a:sym typeface="Comfortaa SemiBold"/>
            </a:endParaRPr>
          </a:p>
          <a:p>
            <a:pPr indent="-304800" lvl="0" marL="457200" marR="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Python</a:t>
            </a:r>
            <a:r>
              <a:rPr lang="en-US" sz="1200">
                <a:solidFill>
                  <a:srgbClr val="292929"/>
                </a:solidFill>
                <a:latin typeface="Comfortaa SemiBold"/>
                <a:ea typeface="Comfortaa SemiBold"/>
                <a:cs typeface="Comfortaa SemiBold"/>
                <a:sym typeface="Comfortaa SemiBold"/>
              </a:rPr>
              <a:t> Libraries</a:t>
            </a:r>
            <a:endParaRPr sz="1200">
              <a:solidFill>
                <a:srgbClr val="292929"/>
              </a:solidFill>
              <a:latin typeface="Comfortaa SemiBold"/>
              <a:ea typeface="Comfortaa SemiBold"/>
              <a:cs typeface="Comfortaa SemiBold"/>
              <a:sym typeface="Comfortaa SemiBold"/>
            </a:endParaRPr>
          </a:p>
          <a:p>
            <a:pPr indent="-304800" lvl="0" marL="457200" marR="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Sql queries</a:t>
            </a:r>
            <a:endParaRPr sz="1200">
              <a:solidFill>
                <a:srgbClr val="292929"/>
              </a:solidFill>
              <a:latin typeface="Comfortaa SemiBold"/>
              <a:ea typeface="Comfortaa SemiBold"/>
              <a:cs typeface="Comfortaa SemiBold"/>
              <a:sym typeface="Comfortaa SemiBold"/>
            </a:endParaRPr>
          </a:p>
          <a:p>
            <a:pPr indent="-304800" lvl="0" marL="457200" marR="0" rtl="0" algn="l">
              <a:lnSpc>
                <a:spcPct val="140000"/>
              </a:lnSpc>
              <a:spcBef>
                <a:spcPts val="0"/>
              </a:spcBef>
              <a:spcAft>
                <a:spcPts val="0"/>
              </a:spcAft>
              <a:buClr>
                <a:srgbClr val="292929"/>
              </a:buClr>
              <a:buSzPts val="1200"/>
              <a:buFont typeface="Comfortaa SemiBold"/>
              <a:buAutoNum type="arabicPeriod"/>
            </a:pPr>
            <a:r>
              <a:rPr lang="en-US" sz="1200">
                <a:solidFill>
                  <a:srgbClr val="292929"/>
                </a:solidFill>
                <a:latin typeface="Comfortaa SemiBold"/>
                <a:ea typeface="Comfortaa SemiBold"/>
                <a:cs typeface="Comfortaa SemiBold"/>
                <a:sym typeface="Comfortaa SemiBold"/>
              </a:rPr>
              <a:t>Repository of all files and notebooks : </a:t>
            </a:r>
            <a:r>
              <a:rPr lang="en-US" sz="1300" u="sng">
                <a:solidFill>
                  <a:srgbClr val="0000FF"/>
                </a:solidFill>
                <a:hlinkClick r:id="rId6">
                  <a:extLst>
                    <a:ext uri="{A12FA001-AC4F-418D-AE19-62706E023703}">
                      <ahyp:hlinkClr val="tx"/>
                    </a:ext>
                  </a:extLst>
                </a:hlinkClick>
              </a:rPr>
              <a:t>https://github.com/AggroMonk/IBM_Data_Science.git</a:t>
            </a:r>
            <a:r>
              <a:rPr lang="en-US" sz="1300">
                <a:solidFill>
                  <a:srgbClr val="0000FF"/>
                </a:solidFill>
              </a:rPr>
              <a:t> </a:t>
            </a:r>
            <a:endParaRPr sz="1200">
              <a:solidFill>
                <a:srgbClr val="0000FF"/>
              </a:solidFill>
              <a:latin typeface="Comfortaa SemiBold"/>
              <a:ea typeface="Comfortaa SemiBold"/>
              <a:cs typeface="Comfortaa SemiBold"/>
              <a:sym typeface="Comfortaa SemiBold"/>
            </a:endParaRPr>
          </a:p>
        </p:txBody>
      </p:sp>
      <p:sp>
        <p:nvSpPr>
          <p:cNvPr id="778" name="Google Shape;778;p9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Appendix</a:t>
            </a:r>
            <a:endParaRPr sz="3000">
              <a:solidFill>
                <a:srgbClr val="0B49CB"/>
              </a:solidFill>
              <a:latin typeface="Comfortaa SemiBold"/>
              <a:ea typeface="Comfortaa SemiBold"/>
              <a:cs typeface="Comfortaa SemiBold"/>
              <a:sym typeface="Comfortaa SemiBo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2" name="Shape 782"/>
        <p:cNvGrpSpPr/>
        <p:nvPr/>
      </p:nvGrpSpPr>
      <p:grpSpPr>
        <a:xfrm>
          <a:off x="0" y="0"/>
          <a:ext cx="0" cy="0"/>
          <a:chOff x="0" y="0"/>
          <a:chExt cx="0" cy="0"/>
        </a:xfrm>
      </p:grpSpPr>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2"/>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 name="Google Shape;141;p22"/>
          <p:cNvSpPr txBox="1"/>
          <p:nvPr/>
        </p:nvSpPr>
        <p:spPr>
          <a:xfrm>
            <a:off x="851308" y="4188675"/>
            <a:ext cx="1739400" cy="307800"/>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 name="Google Shape;148;p23"/>
          <p:cNvSpPr txBox="1"/>
          <p:nvPr/>
        </p:nvSpPr>
        <p:spPr>
          <a:xfrm>
            <a:off x="770011" y="1537808"/>
            <a:ext cx="10104900" cy="5211900"/>
          </a:xfrm>
          <a:prstGeom prst="rect">
            <a:avLst/>
          </a:prstGeom>
          <a:noFill/>
          <a:ln>
            <a:noFill/>
          </a:ln>
        </p:spPr>
        <p:txBody>
          <a:bodyPr anchorCtr="0" anchor="t" bIns="45700" lIns="91425" spcFirstLastPara="1" rIns="91425" wrap="square" tIns="45700">
            <a:normAutofit fontScale="25000" lnSpcReduction="20000"/>
          </a:bodyPr>
          <a:lstStyle/>
          <a:p>
            <a:pPr indent="-336550" lvl="0" marL="457200" marR="0" rtl="0" algn="l">
              <a:lnSpc>
                <a:spcPct val="200000"/>
              </a:lnSpc>
              <a:spcBef>
                <a:spcPts val="1400"/>
              </a:spcBef>
              <a:spcAft>
                <a:spcPts val="0"/>
              </a:spcAft>
              <a:buClr>
                <a:srgbClr val="292929"/>
              </a:buClr>
              <a:buSzPct val="100000"/>
              <a:buFont typeface="Comfortaa SemiBold"/>
              <a:buChar char="➔"/>
            </a:pPr>
            <a:r>
              <a:rPr lang="en-US" sz="6800">
                <a:solidFill>
                  <a:srgbClr val="292929"/>
                </a:solidFill>
                <a:latin typeface="Comfortaa SemiBold"/>
                <a:ea typeface="Comfortaa SemiBold"/>
                <a:cs typeface="Comfortaa SemiBold"/>
                <a:sym typeface="Comfortaa SemiBold"/>
              </a:rPr>
              <a:t>Data collection methodology:</a:t>
            </a:r>
            <a:endParaRPr sz="6800">
              <a:latin typeface="Comfortaa SemiBold"/>
              <a:ea typeface="Comfortaa SemiBold"/>
              <a:cs typeface="Comfortaa SemiBold"/>
              <a:sym typeface="Comfortaa SemiBold"/>
            </a:endParaRPr>
          </a:p>
          <a:p>
            <a:pPr indent="457200" lvl="0" marL="0" marR="0" rtl="0" algn="l">
              <a:lnSpc>
                <a:spcPct val="200000"/>
              </a:lnSpc>
              <a:spcBef>
                <a:spcPts val="1400"/>
              </a:spcBef>
              <a:spcAft>
                <a:spcPts val="0"/>
              </a:spcAft>
              <a:buNone/>
            </a:pPr>
            <a:r>
              <a:rPr i="0" lang="en-US" sz="6000" u="none" cap="none" strike="noStrike">
                <a:solidFill>
                  <a:srgbClr val="757070"/>
                </a:solidFill>
                <a:latin typeface="Comfortaa SemiBold"/>
                <a:ea typeface="Comfortaa SemiBold"/>
                <a:cs typeface="Comfortaa SemiBold"/>
                <a:sym typeface="Comfortaa SemiBold"/>
              </a:rPr>
              <a:t>Descri</a:t>
            </a:r>
            <a:r>
              <a:rPr lang="en-US" sz="6000">
                <a:solidFill>
                  <a:srgbClr val="757070"/>
                </a:solidFill>
                <a:latin typeface="Comfortaa SemiBold"/>
                <a:ea typeface="Comfortaa SemiBold"/>
                <a:cs typeface="Comfortaa SemiBold"/>
                <a:sym typeface="Comfortaa SemiBold"/>
              </a:rPr>
              <a:t>ption of the data collection process and a description of the data collect for the project</a:t>
            </a:r>
            <a:endParaRPr sz="6000">
              <a:solidFill>
                <a:srgbClr val="757070"/>
              </a:solidFill>
              <a:latin typeface="Comfortaa SemiBold"/>
              <a:ea typeface="Comfortaa SemiBold"/>
              <a:cs typeface="Comfortaa SemiBold"/>
              <a:sym typeface="Comfortaa SemiBold"/>
            </a:endParaRPr>
          </a:p>
          <a:p>
            <a:pPr indent="-336550" lvl="0" marL="457200" marR="0" rtl="0" algn="l">
              <a:lnSpc>
                <a:spcPct val="200000"/>
              </a:lnSpc>
              <a:spcBef>
                <a:spcPts val="1400"/>
              </a:spcBef>
              <a:spcAft>
                <a:spcPts val="0"/>
              </a:spcAft>
              <a:buClr>
                <a:srgbClr val="292929"/>
              </a:buClr>
              <a:buSzPct val="100000"/>
              <a:buFont typeface="Comfortaa SemiBold"/>
              <a:buChar char="➔"/>
            </a:pPr>
            <a:r>
              <a:rPr lang="en-US" sz="6800">
                <a:solidFill>
                  <a:srgbClr val="292929"/>
                </a:solidFill>
                <a:latin typeface="Comfortaa SemiBold"/>
                <a:ea typeface="Comfortaa SemiBold"/>
                <a:cs typeface="Comfortaa SemiBold"/>
                <a:sym typeface="Comfortaa SemiBold"/>
              </a:rPr>
              <a:t>Perform data wrangling</a:t>
            </a:r>
            <a:endParaRPr sz="6800">
              <a:latin typeface="Comfortaa SemiBold"/>
              <a:ea typeface="Comfortaa SemiBold"/>
              <a:cs typeface="Comfortaa SemiBold"/>
              <a:sym typeface="Comfortaa SemiBold"/>
            </a:endParaRPr>
          </a:p>
          <a:p>
            <a:pPr indent="0" lvl="0" marL="457200" marR="0" rtl="0" algn="l">
              <a:lnSpc>
                <a:spcPct val="200000"/>
              </a:lnSpc>
              <a:spcBef>
                <a:spcPts val="1400"/>
              </a:spcBef>
              <a:spcAft>
                <a:spcPts val="0"/>
              </a:spcAft>
              <a:buNone/>
            </a:pPr>
            <a:r>
              <a:rPr i="0" lang="en-US" sz="6000" u="none" cap="none" strike="noStrike">
                <a:solidFill>
                  <a:srgbClr val="757070"/>
                </a:solidFill>
                <a:latin typeface="Comfortaa SemiBold"/>
                <a:ea typeface="Comfortaa SemiBold"/>
                <a:cs typeface="Comfortaa SemiBold"/>
                <a:sym typeface="Comfortaa SemiBold"/>
              </a:rPr>
              <a:t>Descri</a:t>
            </a:r>
            <a:r>
              <a:rPr lang="en-US" sz="6000">
                <a:solidFill>
                  <a:srgbClr val="757070"/>
                </a:solidFill>
                <a:latin typeface="Comfortaa SemiBold"/>
                <a:ea typeface="Comfortaa SemiBold"/>
                <a:cs typeface="Comfortaa SemiBold"/>
                <a:sym typeface="Comfortaa SemiBold"/>
              </a:rPr>
              <a:t>ption of the data processing process and processes used.</a:t>
            </a:r>
            <a:endParaRPr sz="6000">
              <a:latin typeface="Comfortaa SemiBold"/>
              <a:ea typeface="Comfortaa SemiBold"/>
              <a:cs typeface="Comfortaa SemiBold"/>
              <a:sym typeface="Comfortaa SemiBold"/>
            </a:endParaRPr>
          </a:p>
          <a:p>
            <a:pPr indent="-336550" lvl="0" marL="457200" marR="0" rtl="0" algn="l">
              <a:lnSpc>
                <a:spcPct val="200000"/>
              </a:lnSpc>
              <a:spcBef>
                <a:spcPts val="1400"/>
              </a:spcBef>
              <a:spcAft>
                <a:spcPts val="0"/>
              </a:spcAft>
              <a:buClr>
                <a:srgbClr val="292929"/>
              </a:buClr>
              <a:buSzPct val="100000"/>
              <a:buFont typeface="Comfortaa SemiBold"/>
              <a:buChar char="➔"/>
            </a:pPr>
            <a:r>
              <a:rPr lang="en-US" sz="6800">
                <a:solidFill>
                  <a:srgbClr val="292929"/>
                </a:solidFill>
                <a:latin typeface="Comfortaa SemiBold"/>
                <a:ea typeface="Comfortaa SemiBold"/>
                <a:cs typeface="Comfortaa SemiBold"/>
                <a:sym typeface="Comfortaa SemiBold"/>
              </a:rPr>
              <a:t>Perform exploratory data analysis (EDA) using visualization and SQL</a:t>
            </a:r>
            <a:endParaRPr sz="6800">
              <a:solidFill>
                <a:srgbClr val="292929"/>
              </a:solidFill>
              <a:latin typeface="Comfortaa SemiBold"/>
              <a:ea typeface="Comfortaa SemiBold"/>
              <a:cs typeface="Comfortaa SemiBold"/>
              <a:sym typeface="Comfortaa SemiBold"/>
            </a:endParaRPr>
          </a:p>
          <a:p>
            <a:pPr indent="-336550" lvl="0" marL="457200" marR="0" rtl="0" algn="l">
              <a:lnSpc>
                <a:spcPct val="200000"/>
              </a:lnSpc>
              <a:spcBef>
                <a:spcPts val="0"/>
              </a:spcBef>
              <a:spcAft>
                <a:spcPts val="0"/>
              </a:spcAft>
              <a:buClr>
                <a:srgbClr val="292929"/>
              </a:buClr>
              <a:buSzPct val="100000"/>
              <a:buFont typeface="Comfortaa SemiBold"/>
              <a:buChar char="➔"/>
            </a:pPr>
            <a:r>
              <a:rPr lang="en-US" sz="6800">
                <a:solidFill>
                  <a:srgbClr val="292929"/>
                </a:solidFill>
                <a:latin typeface="Comfortaa SemiBold"/>
                <a:ea typeface="Comfortaa SemiBold"/>
                <a:cs typeface="Comfortaa SemiBold"/>
                <a:sym typeface="Comfortaa SemiBold"/>
              </a:rPr>
              <a:t>Perform interactive visual analytics using Folium and Plotly Dash</a:t>
            </a:r>
            <a:endParaRPr sz="6800">
              <a:latin typeface="Comfortaa SemiBold"/>
              <a:ea typeface="Comfortaa SemiBold"/>
              <a:cs typeface="Comfortaa SemiBold"/>
              <a:sym typeface="Comfortaa SemiBold"/>
            </a:endParaRPr>
          </a:p>
          <a:p>
            <a:pPr indent="-336550" lvl="0" marL="457200" marR="0" rtl="0" algn="l">
              <a:lnSpc>
                <a:spcPct val="200000"/>
              </a:lnSpc>
              <a:spcBef>
                <a:spcPts val="0"/>
              </a:spcBef>
              <a:spcAft>
                <a:spcPts val="0"/>
              </a:spcAft>
              <a:buClr>
                <a:srgbClr val="292929"/>
              </a:buClr>
              <a:buSzPct val="100000"/>
              <a:buFont typeface="Comfortaa SemiBold"/>
              <a:buChar char="➔"/>
            </a:pPr>
            <a:r>
              <a:rPr lang="en-US" sz="6800">
                <a:solidFill>
                  <a:srgbClr val="292929"/>
                </a:solidFill>
                <a:latin typeface="Comfortaa SemiBold"/>
                <a:ea typeface="Comfortaa SemiBold"/>
                <a:cs typeface="Comfortaa SemiBold"/>
                <a:sym typeface="Comfortaa SemiBold"/>
              </a:rPr>
              <a:t>Perform predictive analysis using classification models</a:t>
            </a:r>
            <a:endParaRPr sz="6800">
              <a:latin typeface="Comfortaa SemiBold"/>
              <a:ea typeface="Comfortaa SemiBold"/>
              <a:cs typeface="Comfortaa SemiBold"/>
              <a:sym typeface="Comfortaa SemiBold"/>
            </a:endParaRPr>
          </a:p>
          <a:p>
            <a:pPr indent="0" lvl="0" marL="457200" marR="0" rtl="0" algn="l">
              <a:lnSpc>
                <a:spcPct val="120000"/>
              </a:lnSpc>
              <a:spcBef>
                <a:spcPts val="1400"/>
              </a:spcBef>
              <a:spcAft>
                <a:spcPts val="0"/>
              </a:spcAft>
              <a:buNone/>
            </a:pPr>
            <a:r>
              <a:rPr lang="en-US" sz="6000">
                <a:solidFill>
                  <a:srgbClr val="757070"/>
                </a:solidFill>
                <a:latin typeface="Comfortaa SemiBold"/>
                <a:ea typeface="Comfortaa SemiBold"/>
                <a:cs typeface="Comfortaa SemiBold"/>
                <a:sym typeface="Comfortaa SemiBold"/>
              </a:rPr>
              <a:t>Description of h</a:t>
            </a:r>
            <a:r>
              <a:rPr i="0" lang="en-US" sz="6000" u="none" cap="none" strike="noStrike">
                <a:solidFill>
                  <a:srgbClr val="757070"/>
                </a:solidFill>
                <a:latin typeface="Comfortaa SemiBold"/>
                <a:ea typeface="Comfortaa SemiBold"/>
                <a:cs typeface="Comfortaa SemiBold"/>
                <a:sym typeface="Comfortaa SemiBold"/>
              </a:rPr>
              <a:t>ow </a:t>
            </a:r>
            <a:r>
              <a:rPr lang="en-US" sz="6000">
                <a:solidFill>
                  <a:srgbClr val="757070"/>
                </a:solidFill>
                <a:latin typeface="Comfortaa SemiBold"/>
                <a:ea typeface="Comfortaa SemiBold"/>
                <a:cs typeface="Comfortaa SemiBold"/>
                <a:sym typeface="Comfortaa SemiBold"/>
              </a:rPr>
              <a:t>the model was</a:t>
            </a:r>
            <a:r>
              <a:rPr i="0" lang="en-US" sz="6000" u="none" cap="none" strike="noStrike">
                <a:solidFill>
                  <a:srgbClr val="757070"/>
                </a:solidFill>
                <a:latin typeface="Comfortaa SemiBold"/>
                <a:ea typeface="Comfortaa SemiBold"/>
                <a:cs typeface="Comfortaa SemiBold"/>
                <a:sym typeface="Comfortaa SemiBold"/>
              </a:rPr>
              <a:t> buil</a:t>
            </a:r>
            <a:r>
              <a:rPr lang="en-US" sz="6000">
                <a:solidFill>
                  <a:srgbClr val="757070"/>
                </a:solidFill>
                <a:latin typeface="Comfortaa SemiBold"/>
                <a:ea typeface="Comfortaa SemiBold"/>
                <a:cs typeface="Comfortaa SemiBold"/>
                <a:sym typeface="Comfortaa SemiBold"/>
              </a:rPr>
              <a:t>t</a:t>
            </a:r>
            <a:r>
              <a:rPr i="0" lang="en-US" sz="6000" u="none" cap="none" strike="noStrike">
                <a:solidFill>
                  <a:srgbClr val="757070"/>
                </a:solidFill>
                <a:latin typeface="Comfortaa SemiBold"/>
                <a:ea typeface="Comfortaa SemiBold"/>
                <a:cs typeface="Comfortaa SemiBold"/>
                <a:sym typeface="Comfortaa SemiBold"/>
              </a:rPr>
              <a:t>, tuned</a:t>
            </a:r>
            <a:r>
              <a:rPr lang="en-US" sz="6000">
                <a:solidFill>
                  <a:srgbClr val="757070"/>
                </a:solidFill>
                <a:latin typeface="Comfortaa SemiBold"/>
                <a:ea typeface="Comfortaa SemiBold"/>
                <a:cs typeface="Comfortaa SemiBold"/>
                <a:sym typeface="Comfortaa SemiBold"/>
              </a:rPr>
              <a:t> and finally </a:t>
            </a:r>
            <a:r>
              <a:rPr i="0" lang="en-US" sz="6000" u="none" cap="none" strike="noStrike">
                <a:solidFill>
                  <a:srgbClr val="757070"/>
                </a:solidFill>
                <a:latin typeface="Comfortaa SemiBold"/>
                <a:ea typeface="Comfortaa SemiBold"/>
                <a:cs typeface="Comfortaa SemiBold"/>
                <a:sym typeface="Comfortaa SemiBold"/>
              </a:rPr>
              <a:t>evaluat</a:t>
            </a:r>
            <a:r>
              <a:rPr lang="en-US" sz="6000">
                <a:solidFill>
                  <a:srgbClr val="757070"/>
                </a:solidFill>
                <a:latin typeface="Comfortaa SemiBold"/>
                <a:ea typeface="Comfortaa SemiBold"/>
                <a:cs typeface="Comfortaa SemiBold"/>
                <a:sym typeface="Comfortaa SemiBold"/>
              </a:rPr>
              <a:t>ing</a:t>
            </a:r>
            <a:r>
              <a:rPr i="0" lang="en-US" sz="6000" u="none" cap="none" strike="noStrike">
                <a:solidFill>
                  <a:srgbClr val="757070"/>
                </a:solidFill>
                <a:latin typeface="Comfortaa SemiBold"/>
                <a:ea typeface="Comfortaa SemiBold"/>
                <a:cs typeface="Comfortaa SemiBold"/>
                <a:sym typeface="Comfortaa SemiBold"/>
              </a:rPr>
              <a:t> classification model</a:t>
            </a:r>
            <a:r>
              <a:rPr lang="en-US" sz="6000">
                <a:solidFill>
                  <a:srgbClr val="757070"/>
                </a:solidFill>
                <a:latin typeface="Comfortaa SemiBold"/>
                <a:ea typeface="Comfortaa SemiBold"/>
                <a:cs typeface="Comfortaa SemiBold"/>
                <a:sym typeface="Comfortaa SemiBold"/>
              </a:rPr>
              <a:t>s</a:t>
            </a:r>
            <a:endParaRPr sz="6000">
              <a:latin typeface="Comfortaa SemiBold"/>
              <a:ea typeface="Comfortaa SemiBold"/>
              <a:cs typeface="Comfortaa SemiBold"/>
              <a:sym typeface="Comfortaa SemiBold"/>
            </a:endParaRPr>
          </a:p>
          <a:p>
            <a:pPr indent="0" lvl="0" marL="139700" marR="0" rtl="0" algn="ctr">
              <a:lnSpc>
                <a:spcPct val="120000"/>
              </a:lnSpc>
              <a:spcBef>
                <a:spcPts val="1400"/>
              </a:spcBef>
              <a:spcAft>
                <a:spcPts val="0"/>
              </a:spcAft>
              <a:buClr>
                <a:srgbClr val="0070C0"/>
              </a:buClr>
              <a:buSzPct val="220000"/>
              <a:buFont typeface="Arial"/>
              <a:buNone/>
            </a:pPr>
            <a:r>
              <a:rPr lang="en-US" sz="4000">
                <a:solidFill>
                  <a:srgbClr val="292929"/>
                </a:solidFill>
              </a:rPr>
              <a:t>All files and notebooks used are made available in the following link:</a:t>
            </a:r>
            <a:endParaRPr sz="4000">
              <a:solidFill>
                <a:srgbClr val="292929"/>
              </a:solidFill>
            </a:endParaRPr>
          </a:p>
          <a:p>
            <a:pPr indent="0" lvl="0" marL="139700" marR="0" rtl="0" algn="ctr">
              <a:lnSpc>
                <a:spcPct val="120000"/>
              </a:lnSpc>
              <a:spcBef>
                <a:spcPts val="1400"/>
              </a:spcBef>
              <a:spcAft>
                <a:spcPts val="0"/>
              </a:spcAft>
              <a:buClr>
                <a:srgbClr val="0070C0"/>
              </a:buClr>
              <a:buSzPct val="220000"/>
              <a:buFont typeface="Arial"/>
              <a:buNone/>
            </a:pPr>
            <a:r>
              <a:rPr lang="en-US" sz="4000" u="sng">
                <a:solidFill>
                  <a:schemeClr val="hlink"/>
                </a:solidFill>
                <a:hlinkClick r:id="rId4"/>
              </a:rPr>
              <a:t>https://github.com/AggroMonk/IBM_Data_Science.git</a:t>
            </a:r>
            <a:r>
              <a:rPr lang="en-US" sz="4000">
                <a:solidFill>
                  <a:srgbClr val="292929"/>
                </a:solidFill>
              </a:rPr>
              <a:t> </a:t>
            </a:r>
            <a:endParaRPr sz="4000">
              <a:solidFill>
                <a:srgbClr val="292929"/>
              </a:solidFil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49" name="Google Shape;149;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000">
                <a:solidFill>
                  <a:srgbClr val="0B49CB"/>
                </a:solidFill>
                <a:latin typeface="Comfortaa SemiBold"/>
                <a:ea typeface="Comfortaa SemiBold"/>
                <a:cs typeface="Comfortaa SemiBold"/>
                <a:sym typeface="Comfortaa SemiBold"/>
              </a:rPr>
              <a:t>Methodology</a:t>
            </a:r>
            <a:endParaRPr sz="3000">
              <a:solidFill>
                <a:srgbClr val="0B49CB"/>
              </a:solidFill>
              <a:latin typeface="Comfortaa SemiBold"/>
              <a:ea typeface="Comfortaa SemiBold"/>
              <a:cs typeface="Comfortaa SemiBold"/>
              <a:sym typeface="Comfortaa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